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60" r:id="rId3"/>
    <p:sldId id="258" r:id="rId4"/>
    <p:sldId id="263" r:id="rId5"/>
    <p:sldId id="264" r:id="rId6"/>
    <p:sldId id="265" r:id="rId7"/>
    <p:sldId id="270" r:id="rId8"/>
    <p:sldId id="273" r:id="rId9"/>
    <p:sldId id="272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1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1" y="476672"/>
            <a:ext cx="8568952" cy="5976664"/>
          </a:xfrm>
        </p:spPr>
        <p:txBody>
          <a:bodyPr/>
          <a:lstStyle/>
          <a:p>
            <a:pPr marL="182880" indent="0" algn="ctr">
              <a:spcAft>
                <a:spcPts val="0"/>
              </a:spcAft>
              <a:buNone/>
            </a:pPr>
            <a:r>
              <a:rPr lang="ru-RU" sz="40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Условия формирования счастливой семьи</a:t>
            </a:r>
            <a:r>
              <a:rPr lang="ru-RU" sz="4000" i="1" dirty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/>
            </a:r>
            <a:br>
              <a:rPr lang="ru-RU" sz="4000" i="1" dirty="0">
                <a:effectLst/>
                <a:latin typeface="Times New Roman" pitchFamily="18" charset="0"/>
                <a:ea typeface="Calibri"/>
                <a:cs typeface="Times New Roman" pitchFamily="18" charset="0"/>
              </a:rPr>
            </a:br>
            <a:r>
              <a:rPr lang="ru-RU" sz="4000" i="1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/>
            </a:r>
            <a:br>
              <a:rPr lang="ru-RU" sz="4000" i="1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</a:br>
            <a:r>
              <a:rPr lang="ru-RU" sz="4000" i="1" dirty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/>
            </a:r>
            <a:br>
              <a:rPr lang="ru-RU" sz="4000" i="1" dirty="0">
                <a:effectLst/>
                <a:latin typeface="Times New Roman" pitchFamily="18" charset="0"/>
                <a:ea typeface="Calibri"/>
                <a:cs typeface="Times New Roman" pitchFamily="18" charset="0"/>
              </a:rPr>
            </a:br>
            <a:r>
              <a:rPr lang="ru-RU" sz="4000" i="1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/>
            </a:r>
            <a:br>
              <a:rPr lang="ru-RU" sz="4000" i="1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</a:br>
            <a:r>
              <a:rPr lang="ru-RU" sz="4000" i="1" dirty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/>
            </a:r>
            <a:br>
              <a:rPr lang="ru-RU" sz="4000" i="1" dirty="0">
                <a:effectLst/>
                <a:latin typeface="Times New Roman" pitchFamily="18" charset="0"/>
                <a:ea typeface="Calibri"/>
                <a:cs typeface="Times New Roman" pitchFamily="18" charset="0"/>
              </a:rPr>
            </a:br>
            <a:r>
              <a:rPr lang="ru-RU" sz="4000" i="1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/>
            </a:r>
            <a:br>
              <a:rPr lang="ru-RU" sz="4000" i="1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</a:br>
            <a:r>
              <a:rPr lang="ru-RU" sz="4000" i="1" dirty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/>
            </a:r>
            <a:br>
              <a:rPr lang="ru-RU" sz="4000" i="1" dirty="0">
                <a:effectLst/>
                <a:latin typeface="Times New Roman" pitchFamily="18" charset="0"/>
                <a:ea typeface="Calibri"/>
                <a:cs typeface="Times New Roman" pitchFamily="18" charset="0"/>
              </a:rPr>
            </a:br>
            <a:r>
              <a:rPr lang="ru-RU" sz="1900" i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Психолог </a:t>
            </a:r>
            <a:r>
              <a:rPr lang="ru-RU" sz="19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школы-гимназии №2 </a:t>
            </a:r>
            <a:br>
              <a:rPr lang="ru-RU" sz="19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ru-RU" sz="19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имени </a:t>
            </a:r>
            <a:r>
              <a:rPr lang="ru-RU" sz="19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Гафу</a:t>
            </a:r>
            <a:r>
              <a:rPr lang="ru-RU" sz="19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sz="19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Кайырбекова</a:t>
            </a:r>
            <a:r>
              <a:rPr lang="ru-RU" sz="19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: </a:t>
            </a:r>
            <a:r>
              <a:rPr lang="ru-RU" sz="19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Нурушева</a:t>
            </a:r>
            <a:r>
              <a:rPr lang="ru-RU" sz="19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Г.Ж.</a:t>
            </a:r>
            <a:br>
              <a:rPr lang="ru-RU" sz="19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</a:br>
            <a:endParaRPr lang="ru-RU" sz="4000" i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0204" y="1988840"/>
            <a:ext cx="4548060" cy="30186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847439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51520" y="260648"/>
            <a:ext cx="8640960" cy="6408712"/>
          </a:xfrm>
        </p:spPr>
        <p:txBody>
          <a:bodyPr>
            <a:noAutofit/>
          </a:bodyPr>
          <a:lstStyle/>
          <a:p>
            <a:pPr marL="4572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Совет </a:t>
            </a:r>
            <a:r>
              <a:rPr lang="ru-RU" sz="20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первый:</a:t>
            </a:r>
            <a:endParaRPr lang="ru-RU" sz="1800" b="1" dirty="0">
              <a:latin typeface="Times New Roman"/>
              <a:ea typeface="Times New Roman"/>
            </a:endParaRPr>
          </a:p>
          <a:p>
            <a:pPr marL="4572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Перестаньте все время говорить, послушайте своего ребенка. Вы точно знаете, что правильно, а что ошибочно, и уверены, будто Ваш ребенок должен думать точно так же и для его же пользы? Поверьте, пока Вы с уважением не отнесетесь к мыслям, суждениям, позиции своего ребенка, он не воспримет ваших советов. Если в Вашу совместную с ребенком жизнь войдет привычка беседовать, интересоваться делами друг друга, рассматривать разные точки зрения, высказываться по очереди, пытаться найти позитивное зерно в словах собеседника — будет больше уважения и к взрослому опыту жизни.  Можно в беседе за ужином обменяться своими планами, трудностями и опасениями, попросить поддержки у ребенка и дать ему совет.</a:t>
            </a:r>
            <a:endParaRPr lang="ru-RU" sz="1800" dirty="0">
              <a:latin typeface="Times New Roman"/>
              <a:ea typeface="Times New Roman"/>
            </a:endParaRPr>
          </a:p>
          <a:p>
            <a:pPr marL="6350" indent="0">
              <a:buNone/>
            </a:pPr>
            <a:endParaRPr lang="ru-RU" sz="2000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0016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51520" y="404664"/>
            <a:ext cx="8640960" cy="6264696"/>
          </a:xfrm>
        </p:spPr>
        <p:txBody>
          <a:bodyPr>
            <a:normAutofit lnSpcReduction="10000"/>
          </a:bodyPr>
          <a:lstStyle/>
          <a:p>
            <a:pPr marL="4572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Совет </a:t>
            </a:r>
            <a:r>
              <a:rPr lang="ru-RU" sz="20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второй:</a:t>
            </a:r>
            <a:endParaRPr lang="ru-RU" sz="1800" dirty="0">
              <a:latin typeface="Times New Roman"/>
              <a:ea typeface="Times New Roman"/>
            </a:endParaRPr>
          </a:p>
          <a:p>
            <a:pPr marL="4572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     Для тех родителей, чьи дети «ничего не хотят». Часто встречающаяся ситуация, когда в школу ходит с надрывом, увлекается только компьютером, про будущее не желает думать. Поговорив с такими детьми, начинаешь думать: «он ничего не сможет», «у него ничего хорошо не получается», «он ничего не успевает». Психологический прием в таких случаях: сказать себе «стоп!». А затем проанализировать те дела, которые Вашему ребенку все-таки удаются, и помочь ему разобраться со своей самооценкой. Найдите в своем ребенке не менее десяти положительных качеств или дел, которые у него получаются хорошо. Затем ежедневно, мимоходом, в беседе упоминайте об этих качествах при ребенке. Скажите ему самому или выскажитесь об этом при других людях в его присутствии. Говорите о нем с теплом и эмоциональной доброжелательностью, и вы заметите, что у него появится желание быть и дальше успешным в этих областях.</a:t>
            </a:r>
            <a:endParaRPr lang="ru-RU" sz="1800" dirty="0">
              <a:latin typeface="Times New Roman"/>
              <a:ea typeface="Times New Roman"/>
            </a:endParaRPr>
          </a:p>
          <a:p>
            <a:pPr marL="45720" indent="0">
              <a:buNone/>
            </a:pPr>
            <a:endParaRPr lang="ru-RU" sz="2000" b="1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17916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51520" y="404664"/>
            <a:ext cx="8640960" cy="6264696"/>
          </a:xfrm>
        </p:spPr>
        <p:txBody>
          <a:bodyPr>
            <a:normAutofit fontScale="92500"/>
          </a:bodyPr>
          <a:lstStyle/>
          <a:p>
            <a:pPr marL="4572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Совет </a:t>
            </a:r>
            <a:r>
              <a:rPr lang="ru-RU" sz="20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третий:</a:t>
            </a:r>
            <a:endParaRPr lang="ru-RU" sz="1800" dirty="0">
              <a:latin typeface="Times New Roman"/>
              <a:ea typeface="Times New Roman"/>
            </a:endParaRPr>
          </a:p>
          <a:p>
            <a:pPr marL="4572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       Поговорим об ошибках, потому что «правильное» отношение к ошибкам пока очень сложно входит в культуру. До сих пор ошибка воспринимается как неудача. Но уже хорошо, что многие понимают — на чужих ошибках не научишься. Вот  пример. Когда что-то сразу получается, человек потом редко может вспомнить, а как он это делал, память это не всегда удерживает. А вот если сначала получалось плохо, а потом он что-то исправил и сделал хорошо, этот случай долго помнится. Человек становится как бы специалистом, может даже рассказать другим, как справляться с такими трудностями. Ошибка с последующей работой над ошибкой приведет к хорошему результату. Поэтому не спешите резко критиковать ребенка за «неправильные» мысли или поступки. Убедите его, а в первую очередь самих себя, что он может исправиться, разберите с ним возможные варианты действий по исправлению ошибок, дайте шанс показать себя с лучшей стороны.</a:t>
            </a:r>
            <a:endParaRPr lang="ru-RU" sz="1800" dirty="0">
              <a:latin typeface="Times New Roman"/>
              <a:ea typeface="Times New Roman"/>
            </a:endParaRPr>
          </a:p>
          <a:p>
            <a:pPr marL="45720" indent="0">
              <a:buNone/>
            </a:pPr>
            <a:endParaRPr lang="ru-RU" sz="2000" b="1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65965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51520" y="404664"/>
            <a:ext cx="8640960" cy="6264696"/>
          </a:xfrm>
        </p:spPr>
        <p:txBody>
          <a:bodyPr>
            <a:normAutofit fontScale="92500" lnSpcReduction="20000"/>
          </a:bodyPr>
          <a:lstStyle/>
          <a:p>
            <a:pPr marL="4572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Отношение к </a:t>
            </a:r>
            <a:r>
              <a:rPr lang="ru-RU" sz="20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ребенку:</a:t>
            </a:r>
            <a:endParaRPr lang="ru-RU" sz="1800" dirty="0">
              <a:latin typeface="Times New Roman"/>
              <a:ea typeface="Times New Roman"/>
            </a:endParaRPr>
          </a:p>
          <a:p>
            <a:pPr marL="4572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√ Любовь к ребенку: похвала, ласка и нежность рождают в ребенке  ощущение защищенности, уверенности, свободы.</a:t>
            </a:r>
            <a:endParaRPr lang="ru-RU" sz="1800" dirty="0">
              <a:latin typeface="Times New Roman"/>
              <a:ea typeface="Times New Roman"/>
            </a:endParaRPr>
          </a:p>
          <a:p>
            <a:pPr marL="4572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√ Отношение к ребенку как к существу равному.</a:t>
            </a:r>
            <a:endParaRPr lang="ru-RU" sz="1800" dirty="0">
              <a:latin typeface="Times New Roman"/>
              <a:ea typeface="Times New Roman"/>
            </a:endParaRPr>
          </a:p>
          <a:p>
            <a:pPr marL="4572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√ Уважение к ребенку – признание его личности.</a:t>
            </a:r>
            <a:endParaRPr lang="ru-RU" sz="1800" dirty="0">
              <a:latin typeface="Times New Roman"/>
              <a:ea typeface="Times New Roman"/>
            </a:endParaRPr>
          </a:p>
          <a:p>
            <a:pPr marL="4572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√ Общая жизнь родителей и детей. Сочувствие, переживание сообща всех детских бед и радостей, дружба с ребенком.</a:t>
            </a:r>
            <a:endParaRPr lang="ru-RU" sz="1800" dirty="0">
              <a:latin typeface="Times New Roman"/>
              <a:ea typeface="Times New Roman"/>
            </a:endParaRPr>
          </a:p>
          <a:p>
            <a:pPr marL="4572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√ Детство не преддверие жизни, а сама жизнь, полная глубоких и ярких переживаний.</a:t>
            </a:r>
            <a:endParaRPr lang="ru-RU" sz="1800" dirty="0">
              <a:latin typeface="Times New Roman"/>
              <a:ea typeface="Times New Roman"/>
            </a:endParaRPr>
          </a:p>
          <a:p>
            <a:pPr marL="4572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√ Оптимистическая вера  в возможности ребенка, в его лучшие свойства, в случайность и временность неверного поведения.</a:t>
            </a:r>
            <a:endParaRPr lang="ru-RU" sz="1800" dirty="0">
              <a:latin typeface="Times New Roman"/>
              <a:ea typeface="Times New Roman"/>
            </a:endParaRPr>
          </a:p>
          <a:p>
            <a:pPr marL="4572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√ Поддержание мажора, радостной, оживленной атмосферы в доме, семье.</a:t>
            </a:r>
            <a:endParaRPr lang="ru-RU" sz="1800" dirty="0">
              <a:latin typeface="Times New Roman"/>
              <a:ea typeface="Times New Roman"/>
            </a:endParaRPr>
          </a:p>
          <a:p>
            <a:pPr marL="4572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√ Согласие с ребенком, а не подчинение его воле родителей.</a:t>
            </a:r>
            <a:endParaRPr lang="ru-RU" sz="1800" dirty="0">
              <a:latin typeface="Times New Roman"/>
              <a:ea typeface="Times New Roman"/>
            </a:endParaRPr>
          </a:p>
          <a:p>
            <a:pPr marL="4572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2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√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 Справедливость и мера в поощрении и наказании детей.</a:t>
            </a:r>
            <a:endParaRPr lang="ru-RU" sz="1800" dirty="0">
              <a:latin typeface="Times New Roman"/>
              <a:ea typeface="Times New Roman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endParaRPr lang="ru-RU" sz="1800" dirty="0">
              <a:latin typeface="Times New Roman"/>
              <a:ea typeface="Times New Roman"/>
            </a:endParaRPr>
          </a:p>
          <a:p>
            <a:pPr marL="45720" indent="0">
              <a:lnSpc>
                <a:spcPct val="150000"/>
              </a:lnSpc>
              <a:buNone/>
            </a:pPr>
            <a:endParaRPr lang="ru-RU" sz="2000" b="1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65965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51520" y="404664"/>
            <a:ext cx="8640960" cy="6264696"/>
          </a:xfrm>
        </p:spPr>
        <p:txBody>
          <a:bodyPr>
            <a:noAutofit/>
          </a:bodyPr>
          <a:lstStyle/>
          <a:p>
            <a:pPr marL="4572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18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Развитие:</a:t>
            </a:r>
            <a:endParaRPr lang="ru-RU" sz="1600" dirty="0">
              <a:latin typeface="Times New Roman"/>
              <a:ea typeface="Times New Roman"/>
            </a:endParaRPr>
          </a:p>
          <a:p>
            <a:pPr marL="4572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>√ Создание вокруг ребенка поля возможностей, не только соответствующих его сегодняшнему уровню развития, но и опережающих.</a:t>
            </a:r>
            <a:endParaRPr lang="ru-RU" sz="1600" dirty="0">
              <a:latin typeface="Times New Roman"/>
              <a:ea typeface="Times New Roman"/>
            </a:endParaRPr>
          </a:p>
          <a:p>
            <a:pPr marL="4572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>√ Помощь ребенку в удовлетворении его потребностей в познании, утверждении, самовыражении, самоопределении, </a:t>
            </a:r>
            <a:r>
              <a:rPr lang="ru-RU" sz="1800" dirty="0" err="1">
                <a:solidFill>
                  <a:srgbClr val="000000"/>
                </a:solidFill>
                <a:latin typeface="Times New Roman"/>
                <a:ea typeface="Times New Roman"/>
              </a:rPr>
              <a:t>самостроительстве</a:t>
            </a: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ru-RU" sz="1600" dirty="0">
              <a:latin typeface="Times New Roman"/>
              <a:ea typeface="Times New Roman"/>
            </a:endParaRPr>
          </a:p>
          <a:p>
            <a:pPr marL="4572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>√ Готовность отвечать на все вопросы, даже «взрослые».</a:t>
            </a:r>
            <a:endParaRPr lang="ru-RU" sz="1600" dirty="0">
              <a:latin typeface="Times New Roman"/>
              <a:ea typeface="Times New Roman"/>
            </a:endParaRPr>
          </a:p>
          <a:p>
            <a:pPr marL="4572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>√ Предоставление ребенку свободы выбора – чем заняться, во что поиграть, что поделать.</a:t>
            </a:r>
            <a:endParaRPr lang="ru-RU" sz="1600" dirty="0">
              <a:latin typeface="Times New Roman"/>
              <a:ea typeface="Times New Roman"/>
            </a:endParaRPr>
          </a:p>
          <a:p>
            <a:pPr marL="4572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>√ Отказ от стандартизации своего ребенка. Признание за ребенком права на то, чтобы быть вундеркиндом, а на то чтоб не быть им.</a:t>
            </a:r>
            <a:endParaRPr lang="ru-RU" sz="1600" dirty="0">
              <a:latin typeface="Times New Roman"/>
              <a:ea typeface="Times New Roman"/>
            </a:endParaRPr>
          </a:p>
          <a:p>
            <a:pPr marL="4572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>√ Поощрение творчества в любой работе: самые заурядные дела можно делать празднично, и ребенок должен это видеть.</a:t>
            </a:r>
            <a:endParaRPr lang="ru-RU" sz="1600" dirty="0">
              <a:latin typeface="Times New Roman"/>
              <a:ea typeface="Times New Roman"/>
            </a:endParaRPr>
          </a:p>
          <a:p>
            <a:pPr marL="4572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> </a:t>
            </a:r>
            <a:endParaRPr lang="ru-RU" sz="1600" dirty="0">
              <a:latin typeface="Times New Roman"/>
              <a:ea typeface="Times New Roman"/>
            </a:endParaRPr>
          </a:p>
          <a:p>
            <a:pPr marL="45720" marR="179705" indent="0">
              <a:lnSpc>
                <a:spcPct val="115000"/>
              </a:lnSpc>
              <a:spcAft>
                <a:spcPts val="0"/>
              </a:spcAft>
              <a:buNone/>
            </a:pPr>
            <a:endParaRPr lang="ru-RU" sz="1800" b="1" dirty="0">
              <a:effectLst/>
              <a:latin typeface="Cambria" pitchFamily="18" charset="0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665965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51520" y="404664"/>
            <a:ext cx="8640960" cy="6264696"/>
          </a:xfrm>
        </p:spPr>
        <p:txBody>
          <a:bodyPr>
            <a:noAutofit/>
          </a:bodyPr>
          <a:lstStyle/>
          <a:p>
            <a:pPr marL="4572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18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Родители:</a:t>
            </a:r>
            <a:endParaRPr lang="ru-RU" sz="1600" dirty="0">
              <a:latin typeface="Times New Roman"/>
              <a:ea typeface="Times New Roman"/>
            </a:endParaRPr>
          </a:p>
          <a:p>
            <a:pPr marL="4572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>√ Любовь, взаимопонимание, сотрудничество в отношениях между родителями.</a:t>
            </a:r>
            <a:endParaRPr lang="ru-RU" sz="1600" dirty="0">
              <a:latin typeface="Times New Roman"/>
              <a:ea typeface="Times New Roman"/>
            </a:endParaRPr>
          </a:p>
          <a:p>
            <a:pPr marL="4572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>√ Зрелое отношение родителей к своей социокультурной миссии – воспитанию детей.</a:t>
            </a:r>
            <a:endParaRPr lang="ru-RU" sz="1600" dirty="0">
              <a:latin typeface="Times New Roman"/>
              <a:ea typeface="Times New Roman"/>
            </a:endParaRPr>
          </a:p>
          <a:p>
            <a:pPr marL="4572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>√ Гуманно-личностный подход к ребенку: любить, понимать, сострадать, помогать.</a:t>
            </a:r>
            <a:endParaRPr lang="ru-RU" sz="1600" dirty="0">
              <a:latin typeface="Times New Roman"/>
              <a:ea typeface="Times New Roman"/>
            </a:endParaRPr>
          </a:p>
          <a:p>
            <a:pPr marL="4572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>√ Любовь, доброта, участие, сотрудничество с детьми, рациональная организация их жизни.</a:t>
            </a:r>
            <a:endParaRPr lang="ru-RU" sz="1600" dirty="0">
              <a:latin typeface="Times New Roman"/>
              <a:ea typeface="Times New Roman"/>
            </a:endParaRPr>
          </a:p>
          <a:p>
            <a:pPr marL="4572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>√ Мудрость отца – в создании в семье культа матери, а мать должна заботиться об авторитете отца.</a:t>
            </a:r>
            <a:endParaRPr lang="ru-RU" sz="1600" dirty="0">
              <a:latin typeface="Times New Roman"/>
              <a:ea typeface="Times New Roman"/>
            </a:endParaRPr>
          </a:p>
          <a:p>
            <a:pPr marL="4572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>√ Знание родителями особенностей своего ребенка, понимание его физических, психических, душевных свойств, применение диагностики.</a:t>
            </a:r>
            <a:endParaRPr lang="ru-RU" sz="1600" dirty="0">
              <a:latin typeface="Times New Roman"/>
              <a:ea typeface="Times New Roman"/>
            </a:endParaRPr>
          </a:p>
          <a:p>
            <a:pPr marL="4572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>√ Пример собственного поведения родителей – самый мощный способ воздействия на ребенка. Ребенок подражает родителям не только внешне, но и внутренне.</a:t>
            </a:r>
            <a:endParaRPr lang="ru-RU" sz="1600" dirty="0">
              <a:latin typeface="Times New Roman"/>
              <a:ea typeface="Times New Roman"/>
            </a:endParaRPr>
          </a:p>
          <a:p>
            <a:pPr marL="4572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> </a:t>
            </a:r>
            <a:endParaRPr lang="ru-RU" sz="1600" dirty="0">
              <a:latin typeface="Times New Roman"/>
              <a:ea typeface="Times New Roman"/>
            </a:endParaRPr>
          </a:p>
          <a:p>
            <a:pPr marL="45720" marR="179705" indent="0">
              <a:lnSpc>
                <a:spcPct val="150000"/>
              </a:lnSpc>
              <a:spcAft>
                <a:spcPts val="0"/>
              </a:spcAft>
              <a:buNone/>
            </a:pPr>
            <a:endParaRPr lang="ru-RU" sz="1800" b="1" dirty="0">
              <a:effectLst/>
              <a:latin typeface="Cambria" pitchFamily="18" charset="0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995944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51520" y="404664"/>
            <a:ext cx="8640960" cy="6264696"/>
          </a:xfrm>
        </p:spPr>
        <p:txBody>
          <a:bodyPr>
            <a:noAutofit/>
          </a:bodyPr>
          <a:lstStyle/>
          <a:p>
            <a:pPr marL="45720" indent="0">
              <a:lnSpc>
                <a:spcPts val="1470"/>
              </a:lnSpc>
              <a:spcAft>
                <a:spcPts val="0"/>
              </a:spcAft>
              <a:buNone/>
            </a:pPr>
            <a:r>
              <a:rPr lang="ru-RU" sz="1800" b="1" dirty="0">
                <a:solidFill>
                  <a:srgbClr val="000000"/>
                </a:solidFill>
                <a:latin typeface="Times New Roman"/>
                <a:ea typeface="Times New Roman"/>
              </a:rPr>
              <a:t>Императивы гуманного семейного </a:t>
            </a:r>
            <a:r>
              <a:rPr lang="ru-RU" sz="18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воспитания</a:t>
            </a:r>
          </a:p>
          <a:p>
            <a:pPr marL="45720" indent="0">
              <a:lnSpc>
                <a:spcPts val="1470"/>
              </a:lnSpc>
              <a:spcAft>
                <a:spcPts val="0"/>
              </a:spcAft>
              <a:buNone/>
            </a:pPr>
            <a:endParaRPr lang="ru-RU" sz="1600" dirty="0">
              <a:latin typeface="Times New Roman"/>
              <a:ea typeface="Times New Roman"/>
            </a:endParaRPr>
          </a:p>
          <a:p>
            <a:pPr marL="45720" indent="0">
              <a:lnSpc>
                <a:spcPts val="1470"/>
              </a:lnSpc>
              <a:spcAft>
                <a:spcPts val="0"/>
              </a:spcAft>
              <a:buNone/>
            </a:pP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>√ Не применять к ребенку насилия, даже из добрых, заботливых побуждений.</a:t>
            </a:r>
            <a:endParaRPr lang="ru-RU" sz="1600" dirty="0">
              <a:latin typeface="Times New Roman"/>
              <a:ea typeface="Times New Roman"/>
            </a:endParaRPr>
          </a:p>
          <a:p>
            <a:pPr marL="45720" indent="0">
              <a:lnSpc>
                <a:spcPts val="1470"/>
              </a:lnSpc>
              <a:spcAft>
                <a:spcPts val="0"/>
              </a:spcAft>
              <a:buNone/>
            </a:pP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>√ Не срывать зло на ребенке!</a:t>
            </a:r>
            <a:endParaRPr lang="ru-RU" sz="1600" dirty="0">
              <a:latin typeface="Times New Roman"/>
              <a:ea typeface="Times New Roman"/>
            </a:endParaRPr>
          </a:p>
          <a:p>
            <a:pPr marL="45720" indent="0">
              <a:lnSpc>
                <a:spcPts val="1470"/>
              </a:lnSpc>
              <a:spcAft>
                <a:spcPts val="0"/>
              </a:spcAft>
              <a:buNone/>
            </a:pP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>√ Не бить ребенка!</a:t>
            </a:r>
            <a:endParaRPr lang="ru-RU" sz="1600" dirty="0">
              <a:latin typeface="Times New Roman"/>
              <a:ea typeface="Times New Roman"/>
            </a:endParaRPr>
          </a:p>
          <a:p>
            <a:pPr marL="45720" indent="0">
              <a:lnSpc>
                <a:spcPts val="1470"/>
              </a:lnSpc>
              <a:spcAft>
                <a:spcPts val="0"/>
              </a:spcAft>
              <a:buNone/>
            </a:pP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>√ Не лгать ребенку!</a:t>
            </a:r>
            <a:endParaRPr lang="ru-RU" sz="1600" dirty="0">
              <a:latin typeface="Times New Roman"/>
              <a:ea typeface="Times New Roman"/>
            </a:endParaRPr>
          </a:p>
          <a:p>
            <a:pPr marL="45720" indent="0">
              <a:lnSpc>
                <a:spcPts val="1470"/>
              </a:lnSpc>
              <a:spcAft>
                <a:spcPts val="0"/>
              </a:spcAft>
              <a:buNone/>
            </a:pP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>√ Не запугивать ребенка!</a:t>
            </a:r>
            <a:endParaRPr lang="ru-RU" sz="1600" dirty="0">
              <a:latin typeface="Times New Roman"/>
              <a:ea typeface="Times New Roman"/>
            </a:endParaRPr>
          </a:p>
          <a:p>
            <a:pPr marL="45720" indent="0">
              <a:lnSpc>
                <a:spcPts val="1470"/>
              </a:lnSpc>
              <a:spcAft>
                <a:spcPts val="0"/>
              </a:spcAft>
              <a:buNone/>
            </a:pP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>√ Не зачаровывать ребенка в жизни!</a:t>
            </a:r>
            <a:endParaRPr lang="ru-RU" sz="1600" dirty="0">
              <a:latin typeface="Times New Roman"/>
              <a:ea typeface="Times New Roman"/>
            </a:endParaRPr>
          </a:p>
          <a:p>
            <a:pPr marL="45720" indent="0">
              <a:lnSpc>
                <a:spcPts val="1470"/>
              </a:lnSpc>
              <a:spcAft>
                <a:spcPts val="0"/>
              </a:spcAft>
              <a:buNone/>
            </a:pP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>√ Не </a:t>
            </a:r>
            <a:r>
              <a:rPr lang="ru-RU" sz="1800" dirty="0" err="1">
                <a:solidFill>
                  <a:srgbClr val="000000"/>
                </a:solidFill>
                <a:latin typeface="Times New Roman"/>
                <a:ea typeface="Times New Roman"/>
              </a:rPr>
              <a:t>назидать</a:t>
            </a: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>! Занудные нотации, «растачивание мозгов» -  самое беспомощное оружие воспитателя.</a:t>
            </a:r>
            <a:endParaRPr lang="ru-RU" sz="1600" dirty="0">
              <a:latin typeface="Times New Roman"/>
              <a:ea typeface="Times New Roman"/>
            </a:endParaRPr>
          </a:p>
          <a:p>
            <a:pPr marL="45720" indent="0">
              <a:lnSpc>
                <a:spcPts val="1470"/>
              </a:lnSpc>
              <a:spcAft>
                <a:spcPts val="0"/>
              </a:spcAft>
              <a:buNone/>
            </a:pP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>√ Не считать ребенка виноватым (ребенок хорош, плох его поступок).</a:t>
            </a:r>
            <a:endParaRPr lang="ru-RU" sz="1600" dirty="0">
              <a:latin typeface="Times New Roman"/>
              <a:ea typeface="Times New Roman"/>
            </a:endParaRPr>
          </a:p>
          <a:p>
            <a:pPr marL="45720" indent="0">
              <a:lnSpc>
                <a:spcPts val="1470"/>
              </a:lnSpc>
              <a:spcAft>
                <a:spcPts val="0"/>
              </a:spcAft>
              <a:buNone/>
            </a:pP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>√ Не ограничивать понапрасну.</a:t>
            </a:r>
            <a:endParaRPr lang="ru-RU" sz="1600" dirty="0">
              <a:latin typeface="Times New Roman"/>
              <a:ea typeface="Times New Roman"/>
            </a:endParaRPr>
          </a:p>
          <a:p>
            <a:pPr marL="45720" indent="0">
              <a:lnSpc>
                <a:spcPts val="1470"/>
              </a:lnSpc>
              <a:spcAft>
                <a:spcPts val="0"/>
              </a:spcAft>
              <a:buNone/>
            </a:pP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>√  Не бояться активности ребенка, не удерживать его в том, что ему интересно, что ему в радость.</a:t>
            </a:r>
            <a:endParaRPr lang="ru-RU" sz="1600" dirty="0">
              <a:latin typeface="Times New Roman"/>
              <a:ea typeface="Times New Roman"/>
            </a:endParaRPr>
          </a:p>
          <a:p>
            <a:pPr marL="45720" indent="0">
              <a:lnSpc>
                <a:spcPts val="1470"/>
              </a:lnSpc>
              <a:spcAft>
                <a:spcPts val="0"/>
              </a:spcAft>
              <a:buNone/>
            </a:pP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>√ Не захваливать, не превозносить, не сюсюкать с ребенком, не потакать ему, не играть с ним в детство, а жить настоящей жизнью.</a:t>
            </a:r>
            <a:endParaRPr lang="ru-RU" sz="1600" dirty="0">
              <a:latin typeface="Times New Roman"/>
              <a:ea typeface="Times New Roman"/>
            </a:endParaRPr>
          </a:p>
          <a:p>
            <a:pPr marL="45720" indent="0">
              <a:lnSpc>
                <a:spcPts val="1470"/>
              </a:lnSpc>
              <a:spcAft>
                <a:spcPts val="0"/>
              </a:spcAft>
              <a:buNone/>
            </a:pP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>√ Не говорить ребенку (ни в шутку ни всерьез): «Я тебя не люблю, я тебя брошу, обменяю и т.д.».</a:t>
            </a:r>
            <a:endParaRPr lang="ru-RU" sz="1600" dirty="0">
              <a:latin typeface="Times New Roman"/>
              <a:ea typeface="Times New Roman"/>
            </a:endParaRPr>
          </a:p>
          <a:p>
            <a:pPr marL="45720" indent="0">
              <a:lnSpc>
                <a:spcPts val="1470"/>
              </a:lnSpc>
              <a:spcAft>
                <a:spcPts val="0"/>
              </a:spcAft>
              <a:buNone/>
            </a:pP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>√ Не привлекать ребенка для разрешения семейных конфликтов.</a:t>
            </a:r>
            <a:endParaRPr lang="ru-RU" sz="1600" dirty="0">
              <a:latin typeface="Times New Roman"/>
              <a:ea typeface="Times New Roman"/>
            </a:endParaRPr>
          </a:p>
          <a:p>
            <a:pPr marL="45720" indent="0">
              <a:lnSpc>
                <a:spcPts val="1470"/>
              </a:lnSpc>
              <a:spcAft>
                <a:spcPts val="0"/>
              </a:spcAft>
              <a:buNone/>
            </a:pP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>√ Не потешаться над ребенком и не выставлять его на посмешище.</a:t>
            </a:r>
            <a:endParaRPr lang="ru-RU" sz="1600" dirty="0">
              <a:latin typeface="Times New Roman"/>
              <a:ea typeface="Times New Roman"/>
            </a:endParaRPr>
          </a:p>
          <a:p>
            <a:pPr marL="45720" indent="0">
              <a:lnSpc>
                <a:spcPts val="1470"/>
              </a:lnSpc>
              <a:spcAft>
                <a:spcPts val="0"/>
              </a:spcAft>
              <a:buNone/>
            </a:pP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>√ Не вешать на ребенка отрицательные ярлыки, ни в коем случае не говорить: «Ты лентяй, ты злой, ты врунишка».</a:t>
            </a:r>
            <a:endParaRPr lang="ru-RU" sz="1600" dirty="0">
              <a:latin typeface="Times New Roman"/>
              <a:ea typeface="Times New Roman"/>
            </a:endParaRPr>
          </a:p>
          <a:p>
            <a:pPr marL="45720" indent="0">
              <a:lnSpc>
                <a:spcPts val="1470"/>
              </a:lnSpc>
              <a:spcAft>
                <a:spcPts val="0"/>
              </a:spcAft>
              <a:buNone/>
            </a:pP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>√ Не нарушать данных ребенку обещаний.</a:t>
            </a:r>
            <a:endParaRPr lang="ru-RU" sz="1600" dirty="0">
              <a:latin typeface="Times New Roman"/>
              <a:ea typeface="Times New Roman"/>
            </a:endParaRPr>
          </a:p>
          <a:p>
            <a:pPr marL="45720" marR="179705" indent="0">
              <a:lnSpc>
                <a:spcPct val="115000"/>
              </a:lnSpc>
              <a:spcAft>
                <a:spcPts val="0"/>
              </a:spcAft>
              <a:buNone/>
            </a:pPr>
            <a:endParaRPr lang="ru-RU" sz="1800" b="1" dirty="0">
              <a:effectLst/>
              <a:latin typeface="Cambria" pitchFamily="18" charset="0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995944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76672"/>
            <a:ext cx="8239504" cy="58111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99594435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Горизонт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202</TotalTime>
  <Words>131</Words>
  <Application>Microsoft Office PowerPoint</Application>
  <PresentationFormat>Экран (4:3)</PresentationFormat>
  <Paragraphs>52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Воздушный поток</vt:lpstr>
      <vt:lpstr>Условия формирования счастливой семьи       Психолог школы-гимназии №2  имени Гафу Кайырбекова: Нурушева Г.Ж.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19</cp:revision>
  <dcterms:created xsi:type="dcterms:W3CDTF">2020-05-08T10:08:34Z</dcterms:created>
  <dcterms:modified xsi:type="dcterms:W3CDTF">2020-05-13T06:28:23Z</dcterms:modified>
</cp:coreProperties>
</file>