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87DB8-C7A1-4A26-B6D9-266DFDF0EEC0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087F7-4766-4D6B-9D85-8E4BAB814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962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1AE5E52-236A-49E7-9635-DFE2E01DF49D}" type="slidenum">
              <a:rPr lang="ru-RU" altLang="ru-RU">
                <a:solidFill>
                  <a:prstClr val="black"/>
                </a:solidFill>
              </a:rPr>
              <a:pPr/>
              <a:t>6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A97A490-0178-4756-9F55-E4A630056FBA}" type="slidenum">
              <a:rPr lang="ru-RU" altLang="ru-RU">
                <a:solidFill>
                  <a:prstClr val="black"/>
                </a:solidFill>
              </a:rPr>
              <a:pPr/>
              <a:t>7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«Какие проблемы возникли у ваших детей с переходом в 5 класс?» -вопрос родителям. Список дополняется ответами на этот вопрос учителями и детьми.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C00D7-8C98-42B7-A5DC-21A4691ABBC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94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78777C-F19F-472F-9522-A33B6B30DEA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876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36B463-76DB-4AA0-B243-333E6D5ED1E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98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FDDC26-1053-4810-84A9-F1F2FC92FAA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56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851B0D-411A-4B3B-9E75-045DBB4240B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03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00BA12-2DC7-4830-98C4-1510B6A2106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11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53F75E-AD39-4B65-8B21-C13AE81EAEE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804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1B669-0E00-49FD-B1A1-D5A89C3B7A1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78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410189-2731-4F0A-8CBB-AE370669381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33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CB014-8671-4D59-8B92-DFB26148B33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994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CC85D-A955-4D19-9ABA-688286424F1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037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1D25D-72CE-4131-B268-D27624B541A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98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18E9B8-949E-4B73-A74C-6CD6BA0A999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8360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86F8B-0F4C-4067-802F-70B0C73CFEC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515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file:///C:\Documents%20and%20Settings\Admin\&#1052;&#1086;&#1080;%20&#1076;&#1086;&#1082;&#1091;&#1084;&#1077;&#1085;&#1090;&#1099;\&#1052;&#1086;&#1080;%20&#1088;&#1080;&#1089;&#1091;&#1085;&#1082;&#1080;\&#1056;&#1080;&#1089;&#1091;&#1085;&#1086;&#1082;13333.jpg" TargetMode="Externa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r:link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95D913-1C40-4B62-A781-FF42B4F0BDB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54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268760"/>
            <a:ext cx="7772400" cy="3168352"/>
          </a:xfrm>
        </p:spPr>
        <p:txBody>
          <a:bodyPr/>
          <a:lstStyle/>
          <a:p>
            <a:pPr lvl="0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6000" b="1" i="1" dirty="0">
                <a:solidFill>
                  <a:srgbClr val="7030A0"/>
                </a:solidFill>
                <a:ea typeface="+mn-ea"/>
              </a:rPr>
              <a:t>Адаптация </a:t>
            </a:r>
            <a:br>
              <a:rPr lang="ru-RU" altLang="ru-RU" sz="6000" b="1" i="1" dirty="0">
                <a:solidFill>
                  <a:srgbClr val="7030A0"/>
                </a:solidFill>
                <a:ea typeface="+mn-ea"/>
              </a:rPr>
            </a:br>
            <a:r>
              <a:rPr lang="ru-RU" altLang="ru-RU" sz="6000" b="1" i="1" dirty="0">
                <a:solidFill>
                  <a:srgbClr val="7030A0"/>
                </a:solidFill>
                <a:ea typeface="+mn-ea"/>
              </a:rPr>
              <a:t>пятиклассников </a:t>
            </a:r>
            <a:br>
              <a:rPr lang="ru-RU" altLang="ru-RU" sz="6000" b="1" i="1" dirty="0">
                <a:solidFill>
                  <a:srgbClr val="7030A0"/>
                </a:solidFill>
                <a:ea typeface="+mn-ea"/>
              </a:rPr>
            </a:br>
            <a:endParaRPr lang="ru-RU" altLang="ru-RU" sz="6000" b="1" dirty="0" smtClean="0">
              <a:solidFill>
                <a:srgbClr val="7030A0"/>
              </a:solidFill>
            </a:endParaRPr>
          </a:p>
        </p:txBody>
      </p:sp>
      <p:pic>
        <p:nvPicPr>
          <p:cNvPr id="3076" name="Picture 4" descr="Рисунок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1013"/>
            <a:ext cx="4824413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4859338" y="5037138"/>
            <a:ext cx="3765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Психолог школы-гимназии №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Нурушева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Г.Ж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00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73075" y="3413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C00000"/>
                </a:solidFill>
              </a:rPr>
              <a:t>Признаки </a:t>
            </a:r>
            <a:r>
              <a:rPr lang="ru-RU" altLang="ru-RU" b="1" dirty="0" err="1" smtClean="0">
                <a:solidFill>
                  <a:srgbClr val="C00000"/>
                </a:solidFill>
              </a:rPr>
              <a:t>дезадаптации</a:t>
            </a:r>
            <a:r>
              <a:rPr lang="ru-RU" altLang="ru-RU" b="1" dirty="0" smtClean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28775"/>
            <a:ext cx="9144000" cy="4525963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ru-RU" altLang="ru-RU" sz="2400" b="1" dirty="0">
                <a:solidFill>
                  <a:srgbClr val="7030A0"/>
                </a:solidFill>
              </a:rPr>
              <a:t>у</a:t>
            </a:r>
            <a:r>
              <a:rPr lang="ru-RU" altLang="ru-RU" sz="2400" b="1" dirty="0" smtClean="0">
                <a:solidFill>
                  <a:srgbClr val="7030A0"/>
                </a:solidFill>
              </a:rPr>
              <a:t>сталый</a:t>
            </a:r>
            <a:r>
              <a:rPr lang="ru-RU" altLang="ru-RU" sz="2400" b="1" dirty="0" smtClean="0">
                <a:solidFill>
                  <a:srgbClr val="7030A0"/>
                </a:solidFill>
              </a:rPr>
              <a:t>, утомлённый внешний вид </a:t>
            </a:r>
            <a:r>
              <a:rPr lang="ru-RU" altLang="ru-RU" sz="2400" b="1" dirty="0" smtClean="0">
                <a:solidFill>
                  <a:srgbClr val="7030A0"/>
                </a:solidFill>
              </a:rPr>
              <a:t>ребёнка;</a:t>
            </a:r>
            <a:endParaRPr lang="ru-RU" altLang="ru-RU" sz="2400" b="1" dirty="0" smtClean="0">
              <a:solidFill>
                <a:srgbClr val="7030A0"/>
              </a:solidFill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ru-RU" altLang="ru-RU" sz="2400" b="1" dirty="0" smtClean="0">
                <a:solidFill>
                  <a:srgbClr val="7030A0"/>
                </a:solidFill>
              </a:rPr>
              <a:t>н</a:t>
            </a:r>
            <a:r>
              <a:rPr lang="ru-RU" altLang="ru-RU" sz="2400" b="1" dirty="0" smtClean="0">
                <a:solidFill>
                  <a:srgbClr val="7030A0"/>
                </a:solidFill>
              </a:rPr>
              <a:t>ежелание </a:t>
            </a:r>
            <a:r>
              <a:rPr lang="ru-RU" altLang="ru-RU" sz="2400" b="1" dirty="0" smtClean="0">
                <a:solidFill>
                  <a:srgbClr val="7030A0"/>
                </a:solidFill>
              </a:rPr>
              <a:t>ребёнка делиться своими впечатлениями о проведённом </a:t>
            </a:r>
            <a:r>
              <a:rPr lang="ru-RU" altLang="ru-RU" sz="2400" b="1" dirty="0" smtClean="0">
                <a:solidFill>
                  <a:srgbClr val="7030A0"/>
                </a:solidFill>
              </a:rPr>
              <a:t>дне;</a:t>
            </a:r>
            <a:endParaRPr lang="ru-RU" altLang="ru-RU" sz="2400" b="1" dirty="0" smtClean="0">
              <a:solidFill>
                <a:srgbClr val="7030A0"/>
              </a:solidFill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ru-RU" altLang="ru-RU" sz="2400" b="1" dirty="0">
                <a:solidFill>
                  <a:srgbClr val="7030A0"/>
                </a:solidFill>
              </a:rPr>
              <a:t>с</a:t>
            </a:r>
            <a:r>
              <a:rPr lang="ru-RU" altLang="ru-RU" sz="2400" b="1" dirty="0" smtClean="0">
                <a:solidFill>
                  <a:srgbClr val="7030A0"/>
                </a:solidFill>
              </a:rPr>
              <a:t>тремление </a:t>
            </a:r>
            <a:r>
              <a:rPr lang="ru-RU" altLang="ru-RU" sz="2400" b="1" dirty="0" smtClean="0">
                <a:solidFill>
                  <a:srgbClr val="7030A0"/>
                </a:solidFill>
              </a:rPr>
              <a:t>отвлечь взрослого от школьных событий, переключить внимание на другие </a:t>
            </a:r>
            <a:r>
              <a:rPr lang="ru-RU" altLang="ru-RU" sz="2400" b="1" dirty="0" smtClean="0">
                <a:solidFill>
                  <a:srgbClr val="7030A0"/>
                </a:solidFill>
              </a:rPr>
              <a:t>темы;</a:t>
            </a:r>
            <a:endParaRPr lang="ru-RU" altLang="ru-RU" sz="2400" b="1" dirty="0" smtClean="0">
              <a:solidFill>
                <a:srgbClr val="7030A0"/>
              </a:solidFill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ru-RU" altLang="ru-RU" sz="2400" b="1" dirty="0">
                <a:solidFill>
                  <a:srgbClr val="7030A0"/>
                </a:solidFill>
              </a:rPr>
              <a:t>н</a:t>
            </a:r>
            <a:r>
              <a:rPr lang="ru-RU" altLang="ru-RU" sz="2400" b="1" dirty="0" smtClean="0">
                <a:solidFill>
                  <a:srgbClr val="7030A0"/>
                </a:solidFill>
              </a:rPr>
              <a:t>ежелание </a:t>
            </a:r>
            <a:r>
              <a:rPr lang="ru-RU" altLang="ru-RU" sz="2400" b="1" dirty="0" smtClean="0">
                <a:solidFill>
                  <a:srgbClr val="7030A0"/>
                </a:solidFill>
              </a:rPr>
              <a:t>выполнять домашние </a:t>
            </a:r>
            <a:r>
              <a:rPr lang="ru-RU" altLang="ru-RU" sz="2400" b="1" dirty="0" smtClean="0">
                <a:solidFill>
                  <a:srgbClr val="7030A0"/>
                </a:solidFill>
              </a:rPr>
              <a:t>задания;</a:t>
            </a:r>
            <a:endParaRPr lang="ru-RU" altLang="ru-RU" sz="2400" b="1" dirty="0" smtClean="0">
              <a:solidFill>
                <a:srgbClr val="7030A0"/>
              </a:solidFill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ru-RU" altLang="ru-RU" sz="2400" b="1" dirty="0">
                <a:solidFill>
                  <a:srgbClr val="7030A0"/>
                </a:solidFill>
              </a:rPr>
              <a:t>ж</a:t>
            </a:r>
            <a:r>
              <a:rPr lang="ru-RU" altLang="ru-RU" sz="2400" b="1" dirty="0" smtClean="0">
                <a:solidFill>
                  <a:srgbClr val="7030A0"/>
                </a:solidFill>
              </a:rPr>
              <a:t>алобы </a:t>
            </a:r>
            <a:r>
              <a:rPr lang="ru-RU" altLang="ru-RU" sz="2400" b="1" dirty="0" smtClean="0">
                <a:solidFill>
                  <a:srgbClr val="7030A0"/>
                </a:solidFill>
              </a:rPr>
              <a:t>на те или иные события, связанные со </a:t>
            </a:r>
            <a:r>
              <a:rPr lang="ru-RU" altLang="ru-RU" sz="2400" b="1" dirty="0" smtClean="0">
                <a:solidFill>
                  <a:srgbClr val="7030A0"/>
                </a:solidFill>
              </a:rPr>
              <a:t>школой;</a:t>
            </a:r>
            <a:endParaRPr lang="ru-RU" altLang="ru-RU" sz="2400" b="1" dirty="0" smtClean="0">
              <a:solidFill>
                <a:srgbClr val="7030A0"/>
              </a:solidFill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ru-RU" altLang="ru-RU" sz="2400" b="1" dirty="0">
                <a:solidFill>
                  <a:srgbClr val="7030A0"/>
                </a:solidFill>
              </a:rPr>
              <a:t>б</a:t>
            </a:r>
            <a:r>
              <a:rPr lang="ru-RU" altLang="ru-RU" sz="2400" b="1" dirty="0" smtClean="0">
                <a:solidFill>
                  <a:srgbClr val="7030A0"/>
                </a:solidFill>
              </a:rPr>
              <a:t>еспокойный сон</a:t>
            </a:r>
            <a:r>
              <a:rPr lang="ru-RU" altLang="ru-RU" sz="2400" b="1" dirty="0">
                <a:solidFill>
                  <a:srgbClr val="7030A0"/>
                </a:solidFill>
              </a:rPr>
              <a:t>;</a:t>
            </a:r>
            <a:endParaRPr lang="ru-RU" altLang="ru-RU" sz="2400" b="1" dirty="0" smtClean="0">
              <a:solidFill>
                <a:srgbClr val="7030A0"/>
              </a:solidFill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ru-RU" altLang="ru-RU" sz="2400" b="1" dirty="0">
                <a:solidFill>
                  <a:srgbClr val="7030A0"/>
                </a:solidFill>
              </a:rPr>
              <a:t>т</a:t>
            </a:r>
            <a:r>
              <a:rPr lang="ru-RU" altLang="ru-RU" sz="2400" b="1" dirty="0" smtClean="0">
                <a:solidFill>
                  <a:srgbClr val="7030A0"/>
                </a:solidFill>
              </a:rPr>
              <a:t>рудности </a:t>
            </a:r>
            <a:r>
              <a:rPr lang="ru-RU" altLang="ru-RU" sz="2400" b="1" dirty="0" smtClean="0">
                <a:solidFill>
                  <a:srgbClr val="7030A0"/>
                </a:solidFill>
              </a:rPr>
              <a:t>утреннего пробуждения, </a:t>
            </a:r>
            <a:r>
              <a:rPr lang="ru-RU" altLang="ru-RU" sz="2400" b="1" dirty="0" smtClean="0">
                <a:solidFill>
                  <a:srgbClr val="7030A0"/>
                </a:solidFill>
              </a:rPr>
              <a:t>вялость;</a:t>
            </a:r>
            <a:endParaRPr lang="ru-RU" altLang="ru-RU" sz="2400" b="1" dirty="0" smtClean="0">
              <a:solidFill>
                <a:srgbClr val="7030A0"/>
              </a:solidFill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ru-RU" altLang="ru-RU" sz="2400" b="1" dirty="0">
                <a:solidFill>
                  <a:srgbClr val="7030A0"/>
                </a:solidFill>
              </a:rPr>
              <a:t>п</a:t>
            </a:r>
            <a:r>
              <a:rPr lang="ru-RU" altLang="ru-RU" sz="2400" b="1" dirty="0" smtClean="0">
                <a:solidFill>
                  <a:srgbClr val="7030A0"/>
                </a:solidFill>
              </a:rPr>
              <a:t>остоянные </a:t>
            </a:r>
            <a:r>
              <a:rPr lang="ru-RU" altLang="ru-RU" sz="2400" b="1" dirty="0" smtClean="0">
                <a:solidFill>
                  <a:srgbClr val="7030A0"/>
                </a:solidFill>
              </a:rPr>
              <a:t>жалобы на плохое самочувствие.</a:t>
            </a:r>
          </a:p>
        </p:txBody>
      </p:sp>
      <p:pic>
        <p:nvPicPr>
          <p:cNvPr id="14340" name="Picture 4" descr="people18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49275"/>
            <a:ext cx="11509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31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C00000"/>
                </a:solidFill>
              </a:rPr>
              <a:t>Возможные реакции:</a:t>
            </a:r>
            <a:endParaRPr lang="ru-RU" altLang="ru-RU" dirty="0" smtClean="0">
              <a:solidFill>
                <a:srgbClr val="C00000"/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0" y="1412875"/>
            <a:ext cx="9144000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Интеллектуальная</a:t>
            </a:r>
            <a:r>
              <a:rPr lang="ru-RU" alt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нарушение интеллектуальной деятельности. Отставание в развитии от сверстников.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Поведенческая</a:t>
            </a:r>
            <a:r>
              <a:rPr lang="ru-RU" alt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несоответствие поведения ребёнка правовым и моральным нормам (агрессивность, асоциальное поведение).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Коммуникативная </a:t>
            </a:r>
            <a:r>
              <a:rPr lang="ru-RU" alt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затруднения в общении со сверстниками и взрослыми.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Соматическая</a:t>
            </a:r>
            <a:r>
              <a:rPr lang="ru-RU" alt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отклонения в здоровье ребёнка.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Эмоциональная</a:t>
            </a:r>
            <a:r>
              <a:rPr lang="ru-RU" alt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эмоциональные трудности, тревоги по поводу переживания проблем в школе.</a:t>
            </a:r>
          </a:p>
          <a:p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56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C00000"/>
                </a:solidFill>
              </a:rPr>
              <a:t>Чем можно помочь?</a:t>
            </a:r>
            <a:endParaRPr lang="ru-RU" altLang="ru-RU" dirty="0" smtClean="0">
              <a:solidFill>
                <a:srgbClr val="C00000"/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0" y="1412874"/>
            <a:ext cx="9144000" cy="532849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Первое условие школьного успеха пятиклассника — безусловное принятие ребенка, несмотря на те неудачи, с которыми он уже столкнулся или может столкнуться.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Если вас, что-то беспокоит в поведении ребенка, постарайтесь, как можно скорее встретиться и обсудить это с классным руководителем или психологом.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Проявляйте </a:t>
            </a:r>
            <a:r>
              <a:rPr lang="ru-RU" alt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интерес к школьным делам, обсуждайте сложные ситуации, вместе ищите выход из конфликтов. Неформальное общение со своим ребенком после прошедшего школьного дня.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следует сразу ослаблять контроль за учебной деятельностью ребенка, если в период начальной школы он привык к вашему контролю.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Приучайте его к самостоятельности постепенно</a:t>
            </a:r>
            <a:r>
              <a:rPr lang="ru-RU" alt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eaLnBrk="1" hangingPunct="1">
              <a:lnSpc>
                <a:spcPct val="80000"/>
              </a:lnSpc>
            </a:pPr>
            <a:r>
              <a:rPr lang="ru-RU" alt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Обязательное знакомство с его одноклассниками и возможность общения ребят после школы. 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25714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264696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ru-RU" alt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Недопустимость </a:t>
            </a:r>
            <a:r>
              <a:rPr lang="ru-RU" alt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физических мер воздействия, запугивания, критики в адрес ребенка, особенно в присутствии других людей (бабушек, дедушек, сверстников).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Исключение таких мер наказания, как лишение удовольствий, физические и психические наказания.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Учет темперамента ребенка в период адаптации к школьному обучению. Медлительные и малообщительные дети гораздо труднее привыкают к классу, быстро теряют к нему интерес, если чувствуют со стороны взрослых и сверстников насилие, сарказм и жестокость.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Предоставление ребенку самостоятельности в учебной работе и организация обоснованного контроля за его учебной деятельностью.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Поощрение ребенка, и не только за учебные успехи. Моральное стимулирование достижений ребенка.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Основными помощниками родителей в сложных ситуациях являются терпение, внимание и понимание. Постарайтесь создать благоприятный климат в семье для ребенка.</a:t>
            </a:r>
          </a:p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15937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48071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Создавайте </a:t>
            </a:r>
            <a:r>
              <a:rPr lang="ru-RU" alt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условия для развития самостоятельности в поведении ребенка. У пятиклассника непременно должны быть домашние обязанности, за выполнение которых он несет ответственность.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Несмотря на кажущуюся взрослость, пятиклассник нуждается в ненавязчивом контроле со стороны родителей, поскольку не всегда может сам сориентироваться в новых требованиях школьной жизни.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пятиклассника учитель – уже не такой непререкаемый авторитет, как раньше, в адрес учителей могут звучать критические замечания. Важно обсудить с ребенком причины его недовольства, поддерживая при этом авторитет учителя.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Пятикласснику уже не так интересна учеба сама по себе, многим в школе интересно бывать потому, что там много друзей. Важно, чтобы у ребенка была возможность обсудить свои школьные дела, учебу и отношения с друзьями в семье, с родителями. </a:t>
            </a:r>
          </a:p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25200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rgbClr val="C00000"/>
                </a:solidFill>
                <a:latin typeface="Century Gothic" pitchFamily="34" charset="0"/>
              </a:rPr>
              <a:t>Слова, которые поддерживают и которые разрушают его веру в себя: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23528" y="1608800"/>
            <a:ext cx="4035425" cy="45259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400" b="1" dirty="0" smtClean="0">
                <a:solidFill>
                  <a:srgbClr val="C00000"/>
                </a:solidFill>
              </a:rPr>
              <a:t>Слова поддержки: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2400" b="1" dirty="0" smtClean="0">
              <a:solidFill>
                <a:srgbClr val="7030A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7030A0"/>
                </a:solidFill>
              </a:rPr>
              <a:t>Зная тебя, я уверен, что </a:t>
            </a:r>
            <a:r>
              <a:rPr lang="ru-RU" altLang="ru-RU" sz="2000" b="1" dirty="0" smtClean="0">
                <a:solidFill>
                  <a:srgbClr val="7030A0"/>
                </a:solidFill>
              </a:rPr>
              <a:t>ты всё сделал </a:t>
            </a:r>
            <a:r>
              <a:rPr lang="ru-RU" altLang="ru-RU" sz="2000" b="1" dirty="0" smtClean="0">
                <a:solidFill>
                  <a:srgbClr val="7030A0"/>
                </a:solidFill>
              </a:rPr>
              <a:t>хорошо.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b="1" dirty="0" smtClean="0">
              <a:solidFill>
                <a:srgbClr val="7030A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7030A0"/>
                </a:solidFill>
              </a:rPr>
              <a:t>Ты делаешь это очень хорошо.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b="1" dirty="0" smtClean="0">
              <a:solidFill>
                <a:srgbClr val="7030A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7030A0"/>
                </a:solidFill>
              </a:rPr>
              <a:t>У тебя есть некоторые соображения по этому поводу? Готов ли ты начать?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b="1" dirty="0" smtClean="0">
              <a:solidFill>
                <a:srgbClr val="7030A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7030A0"/>
                </a:solidFill>
              </a:rPr>
              <a:t>Это серьезный вызов. Но я уверен. Что ты готов к нему.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72000" y="1594945"/>
            <a:ext cx="4240212" cy="45259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400" b="1" dirty="0" smtClean="0">
                <a:solidFill>
                  <a:srgbClr val="C00000"/>
                </a:solidFill>
              </a:rPr>
              <a:t>Слова разочарования: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2400" b="1" dirty="0" smtClean="0">
              <a:solidFill>
                <a:srgbClr val="7030A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7030A0"/>
                </a:solidFill>
              </a:rPr>
              <a:t>У тебя это не получится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b="1" dirty="0" smtClean="0">
              <a:solidFill>
                <a:srgbClr val="7030A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7030A0"/>
                </a:solidFill>
              </a:rPr>
              <a:t>Зная тебя и твои способности, я думаю, ты смог бы сделать это гораздо лучше.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b="1" dirty="0" smtClean="0">
              <a:solidFill>
                <a:srgbClr val="7030A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7030A0"/>
                </a:solidFill>
              </a:rPr>
              <a:t>Эта идея никогда не сможет быть реализована.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b="1" dirty="0" smtClean="0">
              <a:solidFill>
                <a:srgbClr val="7030A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7030A0"/>
                </a:solidFill>
              </a:rPr>
              <a:t>Это для тебя слишком трудно, поэтому я сам это сделаю.</a:t>
            </a:r>
          </a:p>
        </p:txBody>
      </p:sp>
      <p:pic>
        <p:nvPicPr>
          <p:cNvPr id="19461" name="Picture 5" descr="super0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2039"/>
            <a:ext cx="1187624" cy="112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59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  <p:bldP spid="2458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640763" cy="1066800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C00000"/>
                </a:solidFill>
              </a:rPr>
              <a:t>Способы преодоления тревожности: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6975"/>
            <a:ext cx="9144000" cy="5516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b="1" dirty="0" smtClean="0"/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сравнивайте ребенка с окружающими.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Доверяйте ребенку.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Чаще хвалите его, но так, чтобы он знал, за что.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Демонстрируйте образцы уверенного поведения, будьте во всем примером ребенку.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предъявляйте к ребенку завышенных требований.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Будьте последовательны в воспитании ребенка. Не запрещайте без всяких причин того, что разрешали раньше.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Старайтесь делать ребенку меньше замечаний.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Используйте наказание лишь в крайних случаях.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унижайте ребенка, наказывая его.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Общаясь с ребенком, не подрывайте авторитет других значимых взрослых людей. Например, нельзя говорить ребенку: «Много ваша учительница понимает, лучше меня слушай!».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Помогите ему найти дело по душе.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Разговаривайте со своим ребёнком.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Постарайтесь услышать </a:t>
            </a:r>
            <a:r>
              <a:rPr lang="ru-RU" alt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его</a:t>
            </a:r>
            <a:r>
              <a:rPr lang="ru-RU" alt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lands0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4398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83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838200"/>
            <a:ext cx="7650163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b="1" smtClean="0"/>
              <a:t>     </a:t>
            </a:r>
          </a:p>
          <a:p>
            <a:pPr eaLnBrk="1" hangingPunct="1">
              <a:buFontTx/>
              <a:buNone/>
            </a:pPr>
            <a:r>
              <a:rPr lang="ru-RU" altLang="ru-RU" b="1" smtClean="0"/>
              <a:t> </a:t>
            </a:r>
            <a:endParaRPr lang="ru-RU" altLang="ru-RU" b="1" smtClean="0">
              <a:solidFill>
                <a:srgbClr val="A62697"/>
              </a:solidFill>
              <a:latin typeface="Monotype Corsiva" pitchFamily="66" charset="0"/>
            </a:endParaRPr>
          </a:p>
        </p:txBody>
      </p:sp>
      <p:sp>
        <p:nvSpPr>
          <p:cNvPr id="96267" name="Rectangle 11"/>
          <p:cNvSpPr>
            <a:spLocks noChangeArrowheads="1"/>
          </p:cNvSpPr>
          <p:nvPr/>
        </p:nvSpPr>
        <p:spPr bwMode="auto">
          <a:xfrm>
            <a:off x="0" y="1371600"/>
            <a:ext cx="7620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800" b="1" smtClean="0">
              <a:solidFill>
                <a:srgbClr val="A62697"/>
              </a:solidFill>
              <a:latin typeface="Monotype Corsiva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smtClean="0">
                <a:solidFill>
                  <a:srgbClr val="A62697"/>
                </a:solidFill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800" b="1" smtClean="0">
              <a:solidFill>
                <a:srgbClr val="A62697"/>
              </a:solidFill>
            </a:endParaRPr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3810000" y="908050"/>
            <a:ext cx="447516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smtClean="0">
                <a:solidFill>
                  <a:srgbClr val="6600CC"/>
                </a:solidFill>
                <a:latin typeface="Monotype Corsiva" pitchFamily="66" charset="0"/>
              </a:rPr>
              <a:t>Всё начинается с любви: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smtClean="0">
                <a:solidFill>
                  <a:srgbClr val="6600CC"/>
                </a:solidFill>
                <a:latin typeface="Monotype Corsiva" pitchFamily="66" charset="0"/>
              </a:rPr>
              <a:t> И озаренье, и работа,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smtClean="0">
                <a:solidFill>
                  <a:srgbClr val="6600CC"/>
                </a:solidFill>
                <a:latin typeface="Monotype Corsiva" pitchFamily="66" charset="0"/>
              </a:rPr>
              <a:t> Глаза цветов, глаза ребёнка –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smtClean="0">
                <a:solidFill>
                  <a:srgbClr val="6600CC"/>
                </a:solidFill>
                <a:latin typeface="Monotype Corsiva" pitchFamily="66" charset="0"/>
              </a:rPr>
              <a:t> Всё начинается с любви…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smtClean="0">
                <a:solidFill>
                  <a:srgbClr val="6600CC"/>
                </a:solidFill>
                <a:latin typeface="Monotype Corsiva" pitchFamily="66" charset="0"/>
              </a:rPr>
              <a:t>                      Р. Рождественский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800" smtClean="0">
              <a:solidFill>
                <a:srgbClr val="6600CC"/>
              </a:solidFill>
              <a:latin typeface="Monotype Corsiva" pitchFamily="66" charset="0"/>
            </a:endParaRPr>
          </a:p>
        </p:txBody>
      </p:sp>
      <p:pic>
        <p:nvPicPr>
          <p:cNvPr id="21509" name="Picture 12" descr="http://s57.radikal.ru/i157/1005/cf/534b1d3f619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24200"/>
            <a:ext cx="37338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638355"/>
      </p:ext>
    </p:extLst>
  </p:cSld>
  <p:clrMapOvr>
    <a:masterClrMapping/>
  </p:clrMapOvr>
  <p:transition spd="med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7" grpId="0" autoUpdateAnimBg="0"/>
      <p:bldP spid="9626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87413"/>
            <a:ext cx="8352928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55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40843" y="620713"/>
            <a:ext cx="8995207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АДАПТАЦИЯ</a:t>
            </a:r>
            <a:r>
              <a:rPr lang="ru-RU" sz="22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приспособление к новым условиям обучения, 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требуют от ребенка 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больших 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психофизиологических ресурсов.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Выделяют  2 основных вида адаптации: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843" y="2245250"/>
            <a:ext cx="4176588" cy="332398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Физиологическая адаптация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физиологической адаптации организм привыкает к новым физическим и умственным нагрузкам, новому режиму и темпу жизни в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классе.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2152918"/>
            <a:ext cx="4680520" cy="3508653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Социально-психологическая адаптация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 активно приспосабливается к новому социальному окружению, принимает групповые нормы и ценности нового для него коллектива, входит в его ролевую статусную структуру.</a:t>
            </a:r>
          </a:p>
        </p:txBody>
      </p:sp>
    </p:spTree>
    <p:extLst>
      <p:ext uri="{BB962C8B-B14F-4D97-AF65-F5344CB8AC3E}">
        <p14:creationId xmlns:p14="http://schemas.microsoft.com/office/powerpoint/2010/main" val="418249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51520" y="764704"/>
            <a:ext cx="8640960" cy="417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4500" b="1" dirty="0" smtClean="0">
                <a:solidFill>
                  <a:srgbClr val="C00000"/>
                </a:solidFill>
                <a:latin typeface="Times New Roman" pitchFamily="18" charset="0"/>
              </a:rPr>
              <a:t>Представьте себе ситуацию: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rgbClr val="7030A0"/>
                </a:solidFill>
                <a:latin typeface="Times New Roman" pitchFamily="18" charset="0"/>
              </a:rPr>
              <a:t>«Вы сменили работу и оказались в незнакомом коллективе.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rgbClr val="7030A0"/>
                </a:solidFill>
                <a:latin typeface="Times New Roman" pitchFamily="18" charset="0"/>
              </a:rPr>
              <a:t>Какие чувства вы испытываете </a:t>
            </a:r>
            <a:r>
              <a:rPr lang="ru-RU" altLang="ru-RU" sz="40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ru-RU" altLang="ru-RU" sz="4000" b="1" dirty="0" smtClean="0">
                <a:solidFill>
                  <a:srgbClr val="7030A0"/>
                </a:solidFill>
                <a:latin typeface="Times New Roman" pitchFamily="18" charset="0"/>
              </a:rPr>
              <a:t>первое время на новом месте?» </a:t>
            </a:r>
          </a:p>
        </p:txBody>
      </p:sp>
    </p:spTree>
    <p:extLst>
      <p:ext uri="{BB962C8B-B14F-4D97-AF65-F5344CB8AC3E}">
        <p14:creationId xmlns:p14="http://schemas.microsoft.com/office/powerpoint/2010/main" val="1619423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51520" y="1916832"/>
            <a:ext cx="8580428" cy="250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rgbClr val="7030A0"/>
                </a:solidFill>
                <a:latin typeface="Times New Roman" pitchFamily="18" charset="0"/>
              </a:rPr>
              <a:t>«Представьте </a:t>
            </a:r>
            <a:r>
              <a:rPr lang="ru-RU" altLang="ru-RU" sz="4000" b="1" dirty="0" smtClean="0">
                <a:solidFill>
                  <a:srgbClr val="7030A0"/>
                </a:solidFill>
                <a:latin typeface="Times New Roman" pitchFamily="18" charset="0"/>
              </a:rPr>
              <a:t>себя на месте ребят, пришедших в </a:t>
            </a:r>
            <a:r>
              <a:rPr lang="ru-RU" altLang="ru-RU" sz="4000" b="1" dirty="0" smtClean="0">
                <a:solidFill>
                  <a:srgbClr val="7030A0"/>
                </a:solidFill>
                <a:latin typeface="Times New Roman" pitchFamily="18" charset="0"/>
              </a:rPr>
              <a:t>5 </a:t>
            </a:r>
            <a:r>
              <a:rPr lang="ru-RU" altLang="ru-RU" sz="4000" b="1" dirty="0" smtClean="0">
                <a:solidFill>
                  <a:srgbClr val="7030A0"/>
                </a:solidFill>
                <a:latin typeface="Times New Roman" pitchFamily="18" charset="0"/>
              </a:rPr>
              <a:t>класс.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rgbClr val="7030A0"/>
                </a:solidFill>
                <a:latin typeface="Times New Roman" pitchFamily="18" charset="0"/>
              </a:rPr>
              <a:t>С какими трудностями могут встретиться дети, </a:t>
            </a:r>
            <a:r>
              <a:rPr lang="ru-RU" altLang="ru-RU" sz="4000" b="1" dirty="0" smtClean="0">
                <a:solidFill>
                  <a:srgbClr val="7030A0"/>
                </a:solidFill>
                <a:latin typeface="Times New Roman" pitchFamily="18" charset="0"/>
              </a:rPr>
              <a:t>придя </a:t>
            </a:r>
            <a:r>
              <a:rPr lang="ru-RU" altLang="ru-RU" sz="4000" b="1" dirty="0" smtClean="0">
                <a:solidFill>
                  <a:srgbClr val="7030A0"/>
                </a:solidFill>
                <a:latin typeface="Times New Roman" pitchFamily="18" charset="0"/>
              </a:rPr>
              <a:t>в 5 класс</a:t>
            </a:r>
            <a:r>
              <a:rPr lang="ru-RU" altLang="ru-RU" sz="4000" b="1" dirty="0" smtClean="0">
                <a:solidFill>
                  <a:srgbClr val="7030A0"/>
                </a:solidFill>
                <a:latin typeface="Times New Roman" pitchFamily="18" charset="0"/>
              </a:rPr>
              <a:t>?»</a:t>
            </a:r>
            <a:endParaRPr lang="ru-RU" altLang="ru-RU" sz="4000" b="1" dirty="0" smtClean="0">
              <a:solidFill>
                <a:srgbClr val="7030A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859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6"/>
          <p:cNvSpPr>
            <a:spLocks noChangeShapeType="1"/>
          </p:cNvSpPr>
          <p:nvPr/>
        </p:nvSpPr>
        <p:spPr bwMode="auto">
          <a:xfrm flipV="1">
            <a:off x="6072188" y="2643188"/>
            <a:ext cx="1223962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195" name="Line 7"/>
          <p:cNvSpPr>
            <a:spLocks noChangeShapeType="1"/>
          </p:cNvSpPr>
          <p:nvPr/>
        </p:nvSpPr>
        <p:spPr bwMode="auto">
          <a:xfrm>
            <a:off x="6143625" y="5000625"/>
            <a:ext cx="107950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196" name="Line 8"/>
          <p:cNvSpPr>
            <a:spLocks noChangeShapeType="1"/>
          </p:cNvSpPr>
          <p:nvPr/>
        </p:nvSpPr>
        <p:spPr bwMode="auto">
          <a:xfrm flipH="1">
            <a:off x="2928938" y="4929188"/>
            <a:ext cx="1439862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 flipH="1" flipV="1">
            <a:off x="3000375" y="2643188"/>
            <a:ext cx="1223963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 rot="-1616749">
            <a:off x="5694363" y="2286000"/>
            <a:ext cx="172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1800" smtClean="0">
                <a:solidFill>
                  <a:srgbClr val="000000"/>
                </a:solidFill>
              </a:rPr>
              <a:t>Много учителей</a:t>
            </a:r>
          </a:p>
        </p:txBody>
      </p:sp>
      <p:sp>
        <p:nvSpPr>
          <p:cNvPr id="8199" name="Text Box 18"/>
          <p:cNvSpPr txBox="1">
            <a:spLocks noChangeArrowheads="1"/>
          </p:cNvSpPr>
          <p:nvPr/>
        </p:nvSpPr>
        <p:spPr bwMode="auto">
          <a:xfrm rot="2228385">
            <a:off x="6159500" y="4116388"/>
            <a:ext cx="18732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1800" smtClean="0">
                <a:solidFill>
                  <a:srgbClr val="000000"/>
                </a:solidFill>
              </a:rPr>
              <a:t>Новые виды домашних заданий</a:t>
            </a:r>
          </a:p>
        </p:txBody>
      </p:sp>
      <p:sp>
        <p:nvSpPr>
          <p:cNvPr id="8200" name="Text Box 19"/>
          <p:cNvSpPr txBox="1">
            <a:spLocks noChangeArrowheads="1"/>
          </p:cNvSpPr>
          <p:nvPr/>
        </p:nvSpPr>
        <p:spPr bwMode="auto">
          <a:xfrm rot="-1854595">
            <a:off x="2751138" y="4254500"/>
            <a:ext cx="18002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1800" dirty="0" smtClean="0">
                <a:solidFill>
                  <a:srgbClr val="000000"/>
                </a:solidFill>
              </a:rPr>
              <a:t>Увеличение </a:t>
            </a:r>
            <a:r>
              <a:rPr lang="ru-RU" altLang="ru-RU" sz="1800" dirty="0" smtClean="0">
                <a:solidFill>
                  <a:srgbClr val="000000"/>
                </a:solidFill>
              </a:rPr>
              <a:t>числа предметов</a:t>
            </a:r>
          </a:p>
        </p:txBody>
      </p:sp>
      <p:sp>
        <p:nvSpPr>
          <p:cNvPr id="8201" name="Text Box 20"/>
          <p:cNvSpPr txBox="1">
            <a:spLocks noChangeArrowheads="1"/>
          </p:cNvSpPr>
          <p:nvPr/>
        </p:nvSpPr>
        <p:spPr bwMode="auto">
          <a:xfrm rot="2218100">
            <a:off x="2897188" y="2389873"/>
            <a:ext cx="2232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1800" dirty="0" smtClean="0">
                <a:solidFill>
                  <a:srgbClr val="000000"/>
                </a:solidFill>
              </a:rPr>
              <a:t>Кабинетная система</a:t>
            </a:r>
            <a:endParaRPr lang="ru-RU" altLang="ru-RU" sz="1800" dirty="0" smtClean="0">
              <a:solidFill>
                <a:srgbClr val="000000"/>
              </a:solidFill>
            </a:endParaRPr>
          </a:p>
        </p:txBody>
      </p:sp>
      <p:sp>
        <p:nvSpPr>
          <p:cNvPr id="8202" name="Rectangle 23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rgbClr val="C00000"/>
                </a:solidFill>
              </a:rPr>
              <a:t>Изменения в школьной жизни пятиклассника</a:t>
            </a:r>
          </a:p>
        </p:txBody>
      </p:sp>
      <p:pic>
        <p:nvPicPr>
          <p:cNvPr id="5132" name="Picture 27" descr="j030125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19950" y="1520825"/>
            <a:ext cx="1387475" cy="1431925"/>
          </a:xfrm>
        </p:spPr>
      </p:pic>
      <p:pic>
        <p:nvPicPr>
          <p:cNvPr id="5133" name="Picture 29" descr="MCj0410917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4929188"/>
            <a:ext cx="14668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35" descr="MPj0409286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3588"/>
            <a:ext cx="149225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37" descr="MPj0396146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500188"/>
            <a:ext cx="17287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38" descr="MCj0398153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357563"/>
            <a:ext cx="15843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0755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C00000"/>
                </a:solidFill>
              </a:rPr>
              <a:t>Возникающие проблемы: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556792"/>
            <a:ext cx="9144000" cy="439261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очень много разных учителей;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непривычное расписание;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новый классный руководитель;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возросший темп работы;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возросший объем работ в классе и д/з;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необходимость на каждом уроке приспосабливаться к своеобразному 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   темпу, особенностям речи </a:t>
            </a:r>
            <a:r>
              <a:rPr lang="ru-RU" sz="2800" b="1" dirty="0" smtClean="0">
                <a:solidFill>
                  <a:srgbClr val="7030A0"/>
                </a:solidFill>
              </a:rPr>
              <a:t>учителей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endParaRPr lang="ru-RU" sz="2800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04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496944" cy="838200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C00000"/>
                </a:solidFill>
              </a:rPr>
              <a:t>Изменения в 5 классе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7" y="1844824"/>
            <a:ext cx="8229600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Смена позиции: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«старший» в начальной школе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alt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alt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alt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«самый маленький» в средней школе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286250" y="3214688"/>
            <a:ext cx="714375" cy="100012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2050" name="Picture 2" descr="C:\Documents and Settings\Timon\Local Settings\Temporary Internet Files\Content.IE5\9O6JMAA5\MC90034910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571750"/>
            <a:ext cx="1249363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9997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C00000"/>
                </a:solidFill>
              </a:rPr>
              <a:t>Признаки успешной адаптации: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412875"/>
            <a:ext cx="9144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b="1" dirty="0" smtClean="0">
                <a:solidFill>
                  <a:srgbClr val="7030A0"/>
                </a:solidFill>
              </a:rPr>
              <a:t>удовлетворенность ребенка процессом обучения;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dirty="0" smtClean="0">
                <a:solidFill>
                  <a:srgbClr val="7030A0"/>
                </a:solidFill>
              </a:rPr>
              <a:t>ребенок легко справляется с программой;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dirty="0" smtClean="0">
                <a:solidFill>
                  <a:srgbClr val="7030A0"/>
                </a:solidFill>
              </a:rPr>
              <a:t>степень самостоятельности ребенка при выполнении им учебных заданий, готовность прибегнуть к помощи взрослого лишь </a:t>
            </a:r>
            <a:r>
              <a:rPr lang="ru-RU" altLang="ru-RU" sz="2800" b="1" dirty="0" smtClean="0">
                <a:solidFill>
                  <a:srgbClr val="7030A0"/>
                </a:solidFill>
              </a:rPr>
              <a:t>после </a:t>
            </a:r>
            <a:r>
              <a:rPr lang="ru-RU" altLang="ru-RU" sz="2800" b="1" dirty="0" smtClean="0">
                <a:solidFill>
                  <a:srgbClr val="7030A0"/>
                </a:solidFill>
              </a:rPr>
              <a:t>попыток выполнить задание самому;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dirty="0" smtClean="0">
                <a:solidFill>
                  <a:srgbClr val="7030A0"/>
                </a:solidFill>
              </a:rPr>
              <a:t>удовлетворенность межличностными отношениями – с одноклассниками и учителями.</a:t>
            </a:r>
          </a:p>
        </p:txBody>
      </p:sp>
    </p:spTree>
    <p:extLst>
      <p:ext uri="{BB962C8B-B14F-4D97-AF65-F5344CB8AC3E}">
        <p14:creationId xmlns:p14="http://schemas.microsoft.com/office/powerpoint/2010/main" val="347545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898</Words>
  <Application>Microsoft Office PowerPoint</Application>
  <PresentationFormat>Экран (4:3)</PresentationFormat>
  <Paragraphs>125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Оформление по умолчанию</vt:lpstr>
      <vt:lpstr>Адаптация  пятиклассников  </vt:lpstr>
      <vt:lpstr>Презентация PowerPoint</vt:lpstr>
      <vt:lpstr>Презентация PowerPoint</vt:lpstr>
      <vt:lpstr>Презентация PowerPoint</vt:lpstr>
      <vt:lpstr>Презентация PowerPoint</vt:lpstr>
      <vt:lpstr>Изменения в школьной жизни пятиклассника</vt:lpstr>
      <vt:lpstr>Возникающие проблемы:</vt:lpstr>
      <vt:lpstr>Изменения в 5 классе</vt:lpstr>
      <vt:lpstr>Признаки успешной адаптации:</vt:lpstr>
      <vt:lpstr>Признаки дезадаптации:</vt:lpstr>
      <vt:lpstr>Возможные реакции:</vt:lpstr>
      <vt:lpstr>Чем можно помочь?</vt:lpstr>
      <vt:lpstr>Презентация PowerPoint</vt:lpstr>
      <vt:lpstr>Презентация PowerPoint</vt:lpstr>
      <vt:lpstr>Слова, которые поддерживают и которые разрушают его веру в себя:</vt:lpstr>
      <vt:lpstr>Способы преодоления тревожности: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в 5 классе</dc:title>
  <cp:lastModifiedBy>User</cp:lastModifiedBy>
  <cp:revision>6</cp:revision>
  <dcterms:modified xsi:type="dcterms:W3CDTF">2021-09-30T12:43:12Z</dcterms:modified>
</cp:coreProperties>
</file>