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6" r:id="rId4"/>
    <p:sldId id="302" r:id="rId5"/>
    <p:sldId id="257" r:id="rId6"/>
    <p:sldId id="272" r:id="rId7"/>
    <p:sldId id="260" r:id="rId8"/>
    <p:sldId id="287" r:id="rId9"/>
    <p:sldId id="289" r:id="rId10"/>
    <p:sldId id="290" r:id="rId11"/>
    <p:sldId id="286" r:id="rId12"/>
    <p:sldId id="291" r:id="rId13"/>
    <p:sldId id="292" r:id="rId14"/>
    <p:sldId id="294" r:id="rId15"/>
    <p:sldId id="293" r:id="rId16"/>
    <p:sldId id="297" r:id="rId17"/>
    <p:sldId id="298" r:id="rId18"/>
    <p:sldId id="299" r:id="rId19"/>
    <p:sldId id="300" r:id="rId20"/>
    <p:sldId id="303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73AFB-7100-DDCF-489A-8D8F92794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781FE81-D820-3AC0-78D4-466E270C4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C85EEC-94E2-5FC9-C1D5-FEEFEA192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7712F1-0974-90ED-901A-920C052C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C93ED3-FEE9-81B1-D7DD-6F29441C9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39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90CD78-EC24-4B96-33A1-033D3A276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A5E6549-672C-BAA2-EFBE-9AD4C32CC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C38F1D-3AB2-52DE-2F08-B965D50B3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498117-BBA8-3DF2-A8FD-2D5B78DF6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DF8266-0C58-7D02-A1F1-0C4B9609F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674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CE52134-A697-BDC6-8D9E-4B475A00A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36C773B-316F-F800-AC7A-F0B391453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B64000-4F31-4C25-F86E-449BAB293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2F1949-5871-68FE-BA5F-5FBD651D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CAB906-4A50-9F78-6E0B-0EBD4FDE1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337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24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094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231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303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654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4564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231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54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4C354-B7E2-4E61-2454-6C760AE14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903B1E-9ECF-EB85-4EED-488CFA18C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3E7439-6EB8-56E7-56FC-937E2BE1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7FD29B-2254-F735-FC82-33F83120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A0A902-1233-61F2-89B0-66E3A2AAA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943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19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8623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67281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0087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15038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7979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5065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06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FAD1A-9312-66CD-7A33-9AE89A269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2185FE-04E3-375D-52FB-237E381AC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95ED30-F4F6-AA96-FA4A-103401514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B5F21D-DEA3-CAE6-14A6-1A5DFD3F5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63470F-7DF9-B9BD-1932-EE4F4E4CE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58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201F1-9DE5-D107-4B51-6B67EB2B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8C6C9C-951C-EC2F-C2AD-D7CA363C8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B8FA9F-EB69-1076-A699-27E18A32F5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FD83A8-F031-03A7-FF2F-E300698E3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3C5D8A-2813-ED6F-CE3B-76F63F35E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60F9EC-18F9-E36B-AD14-46168028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062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E87405-F007-EC87-7D74-54A0B87BE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B30E24-54A3-391D-1C4E-4AA122408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DE2E2B-D54A-073C-78B9-7967C7D1F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6EE925E-476F-EC39-712F-BF8274631F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8663E1-79C9-7579-35D6-CEAE5B064A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B4FF9B-7AE5-BF08-6649-3176B7EF7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DEBE4F1-0467-ABCF-A141-664E095FB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2207C87-03F5-7717-D146-CA6F73322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75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D77109-2DC1-3028-B929-C0D04FD9A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D5F2251-45B6-DE6B-CA93-16FCD674F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67909A2-D61D-7068-2FE2-A5958D7F5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C8B42C6-86E0-ECE9-C311-1BAFAD055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64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CA3F6C-804F-0C24-B141-3A237378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D37EECD-804D-6F3A-DE7C-19E978AE5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93FAB84-3774-8B18-D6A6-79B17009D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750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6DCB9E-DC99-1A91-5094-7F20B30D7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500CFB-4FF8-E705-E16A-000E64FA4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37DCD0-26D5-9E51-3981-7A05B55986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E6863E-A39C-AB8B-C919-34BD90380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FFCDA0-D268-1C07-E4DB-6C1D723AB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01800E-807B-E4E4-6A62-0975951C2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0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95A14B-B4AD-47EA-5668-DFFE8AD21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30A98D3-8252-C237-563E-622E33F1D7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3D497A-F367-2F1C-7D15-6A72C18FA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BBCF750-D596-A87E-9FD1-CB715EE16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4DEB23-726A-A281-657B-5FDEB5C85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1A3D3A-54E5-D934-A2FB-9E2BFE39A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9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C80358-486F-4985-4838-88D091776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9B56EEE-74C5-32D0-464F-5B8E97B46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45B911-94D1-CCFB-985D-7FA4981F6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DD6CD-2C08-4C38-BFA9-62926BD8E21A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710A5D-87DD-C57A-8984-7AC08A546F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59CCF1-F8AB-66D4-D600-39994D1064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F8C79-C2C9-4F07-8A74-285851F669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15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BF88C-32E8-4578-B615-144859289936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837334-8033-453C-B22C-9323D0F64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796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-381000" y="779862"/>
            <a:ext cx="10442828" cy="657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 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</a:t>
            </a:r>
            <a:endParaRPr kumimoji="0" lang="ru-RU" altLang="ru-RU" sz="2400" b="1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</a:t>
            </a: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itchFamily="18" charset="0"/>
                <a:ea typeface="+mn-ea"/>
                <a:cs typeface="Courier New" pitchFamily="49" charset="0"/>
              </a:rPr>
              <a:t>Психолого-педагогическая помощь родителям первоклассников </a:t>
            </a:r>
            <a:b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itchFamily="18" charset="0"/>
                <a:ea typeface="+mn-ea"/>
                <a:cs typeface="Arial" charset="0"/>
              </a:rPr>
            </a:br>
            <a:b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alt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«Школа идеального родителя:</a:t>
            </a:r>
            <a:br>
              <a:rPr kumimoji="0" lang="ru-RU" alt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alt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Наш ребенок в первом классе»</a:t>
            </a:r>
            <a:endParaRPr kumimoji="0" lang="kk-KZ" sz="4400" b="1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1" i="0" u="none" strike="noStrike" kern="1200" cap="none" spc="0" normalizeH="0" baseline="0" noProof="0" dirty="0">
                <a:ln>
                  <a:noFill/>
                </a:ln>
                <a:solidFill>
                  <a:srgbClr val="375523"/>
                </a:solidFill>
                <a:effectLst/>
                <a:uLnTx/>
                <a:uFillTx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pic>
        <p:nvPicPr>
          <p:cNvPr id="7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5072038"/>
            <a:ext cx="7170490" cy="1425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лого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069" y="4159226"/>
            <a:ext cx="1006475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546123" y="5784724"/>
            <a:ext cx="34700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Психолог: </a:t>
            </a:r>
            <a:r>
              <a:rPr kumimoji="0" lang="ru-RU" altLang="ru-RU" sz="1800" b="1" i="1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Нурушева</a:t>
            </a:r>
            <a:r>
              <a:rPr kumimoji="0" lang="ru-RU" alt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Гульнара </a:t>
            </a:r>
            <a:r>
              <a:rPr kumimoji="0" lang="ru-RU" altLang="ru-RU" sz="1800" b="1" i="1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Жусуповна</a:t>
            </a:r>
            <a:endParaRPr kumimoji="0" lang="ru-RU" altLang="ru-RU" sz="18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799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1353" y="473825"/>
            <a:ext cx="9794524" cy="1108789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7539" y="1535724"/>
            <a:ext cx="5662246" cy="46892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-Умейте сохранять спокойствие по отношению к школьным заботам ребенка.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-Ребенок пришел из школы - не торопитесь приставать к нему с вопросами, дайте ему расслабиться. Если видите, что он огорчен, лучше позже в спокойной беседе попытайтесь узнать о причинах его беспокойства. 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42185" y="1535724"/>
            <a:ext cx="5849815" cy="46892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-Помните: для ребёнка чего-то не уметь, что-то не знать – это нормальное положение вещей. На то он и ребёнок – этим нельзя попрекать. Упреки понижают самооценку ребенка, лишают его уверенности в себе.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-Ваш ребенок пришел в школу, чтобы учиться. Когда человек учится, у него может что-то не сразу получаться, это естественно.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Ребенок имеет право на ошибку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Видя родителей спокойными и уверенными, ребенок почувствует, что бояться школы просто не нужно.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805733" y="276070"/>
            <a:ext cx="5930864" cy="1121085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Совет четвертый: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2839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77863" y="3374965"/>
            <a:ext cx="5864253" cy="13134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>
              <a:buNone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 его новым играм, чтобы он мог показать их друзьям. 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85400" y="1720734"/>
            <a:ext cx="6049154" cy="14679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Помогите ребенку установить отношения со сверстниками  и чувствовать себя уверенно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963508" y="1720734"/>
            <a:ext cx="5509845" cy="14679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Поговорите с ним о правилах общения со своими ровесниками, помогите стать вашему ребенку интересным другим.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34554" y="3269032"/>
            <a:ext cx="5533292" cy="13134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Хвалите ребенка за общительность, радуйтесь вслух его новым школьным знакомствам.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2C3C4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0986" y="4841631"/>
            <a:ext cx="6283568" cy="15425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Пригласите одноклассников вашего ребенка к вам домой — простое чаепитие, а маленький хозяин научится принимать гостей.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2C3C4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2C3C4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63508" y="4595446"/>
            <a:ext cx="5884984" cy="20349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стоит «подкупать» внимание школьных товарищей вашего ребенка дорогими игрушками и одеждой. Так ваш ребенок не научится быть нужным другим сам по себе.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987674" y="742602"/>
            <a:ext cx="10578097" cy="6206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3717791" y="431192"/>
            <a:ext cx="5292118" cy="1045915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Совет пятый: </a:t>
            </a:r>
          </a:p>
        </p:txBody>
      </p:sp>
    </p:spTree>
    <p:extLst>
      <p:ext uri="{BB962C8B-B14F-4D97-AF65-F5344CB8AC3E}">
        <p14:creationId xmlns:p14="http://schemas.microsoft.com/office/powerpoint/2010/main" val="1939266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ятиугольник 10"/>
          <p:cNvSpPr/>
          <p:nvPr/>
        </p:nvSpPr>
        <p:spPr>
          <a:xfrm>
            <a:off x="90972" y="1210230"/>
            <a:ext cx="6231539" cy="195775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Не превращайте своего ребенка в приложение к школьному дневнику.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210586" y="4044463"/>
            <a:ext cx="6647413" cy="1992012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Школьная отметка — показатель знаний ребенка по данной теме данного предмета на данный момент.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22511" y="1059207"/>
            <a:ext cx="5646751" cy="2259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Школьные успехи, безусловно, важны.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 это – не вся жизнь вашего ребенка.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857999" y="4044463"/>
            <a:ext cx="5158153" cy="21922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Она не характеризует личность ребенка! : умейте быть мудрым по отношению к школьным успехам своего ребенка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90247" y="123649"/>
            <a:ext cx="40796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Совет шестой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604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1320477" y="2486307"/>
            <a:ext cx="4302369" cy="1769172"/>
          </a:xfrm>
          <a:prstGeom prst="roundRect">
            <a:avLst>
              <a:gd name="adj" fmla="val 1161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Ребенок в такой ситуации сам себе не хозяин, за него решают другие, к тому же иногда против его воли и без учета его интересов, желаний и сил.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48187" y="536593"/>
            <a:ext cx="4575629" cy="1652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-Старайтесь не перегружать вашего ребенка в первом полугодии первого класса.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74795" y="4665784"/>
            <a:ext cx="4350969" cy="17819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-Найдите оптимальную дозировку и по времени и по количеству занятий. Здесь легко переборщить.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7141046" y="865006"/>
            <a:ext cx="4877065" cy="20544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-Не стоит сразу по приходу ребенка из школы засаживать его за уроки. Дайте ему отдохнуть 2-3 часа или, если это возможно, попытайтесь организовать ребенку 1,5 часовой дневной сон.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714546">
            <a:off x="193570" y="97046"/>
            <a:ext cx="2253814" cy="2531239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Совет седьмой: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66328" y="5005754"/>
            <a:ext cx="4387040" cy="16646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-Когда ребенок делает уроки, не стойте у него над душой. Пусть делает их сам! Ваше дело помощь, а не выполнение.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825764" y="3013137"/>
            <a:ext cx="5698021" cy="17863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-Не пытайтесь «объять необъятное»!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тяните своих детей в «вундеркинды», отдавая их на дополнительные занятия: музыка, иностранных язык, бассейн, фигурное катание, живопись и т.д.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791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987674" y="742602"/>
            <a:ext cx="10578097" cy="6206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8553" y="844062"/>
            <a:ext cx="101170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Поступление в школу не должно лишать ребенка радости от игр: 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 него  должно оставаться достаточно времени для игровых занятий.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Не забывайте: 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даже большие детки любят, чтобы им почитали сказку, посидели с ними перед сном, обняли их и поцеловали. Все это помогает снять напряжение после долгого «рабочего дня».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235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987674" y="742602"/>
            <a:ext cx="10578097" cy="6206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8553" y="1688124"/>
            <a:ext cx="1011701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Видеоролик: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«Дети видят, дети повторяют…»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605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ятиугольник 10"/>
          <p:cNvSpPr/>
          <p:nvPr/>
        </p:nvSpPr>
        <p:spPr>
          <a:xfrm>
            <a:off x="418522" y="1240914"/>
            <a:ext cx="6650494" cy="857517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АВТОРИТЕТ РОДИТЕЛЕЙ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4463" y="2250831"/>
            <a:ext cx="11758245" cy="41382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Общайтесь с вашим ребёнком на правах равного партнёра и показывайте образцы поведения, общения, взаимодействия с окружающими.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Выработайте единую тактику общения с ребенком всех членов семьи.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 не стоит выяснять противоречия своих взглядов в присутствии ребенка. Все разногласия должны быть оставлены за дверью.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Высказывайте свое мнение, но не навязывайте ребенку своего взгляда на ту, или иную проблему.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забывайте: ребенок формирует собственное отношение к жизни, может быть, отличное от вашего отношения.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Дайте ребенку достаточного количества времени для выражения своего мнения.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Успешная учеба во многом зависит от эффективного сотрудничества семьи и школы, поэтому будьте готовы в любой момент оставить свои дела и заняться ребенком.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90246" y="311218"/>
            <a:ext cx="105507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 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ЗАКОН ВТОРОГО «А»: АВТОРИТЕТ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614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ятиугольник 10"/>
          <p:cNvSpPr/>
          <p:nvPr/>
        </p:nvSpPr>
        <p:spPr>
          <a:xfrm>
            <a:off x="1321199" y="785447"/>
            <a:ext cx="6650494" cy="76200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   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АВТОРИТЕТ УЧИТЕЛЯ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4462" y="1992923"/>
            <a:ext cx="11758245" cy="44899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Ваше положительное отношение к школе и учителям упростит ребенку период адаптации.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 поступлением в школу в жизни вашего ребенка появился человек более авторитетный, чем вы. 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Это учитель. 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Уважайте мнение первоклассника о своем педагоге.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 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Сотрудничайте с учителями вашего ребенка, предлагайте помощь, проявляйте активность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150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ятиугольник 10"/>
          <p:cNvSpPr/>
          <p:nvPr/>
        </p:nvSpPr>
        <p:spPr>
          <a:xfrm>
            <a:off x="594368" y="404447"/>
            <a:ext cx="9077170" cy="76200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 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ЗАКОН ТРЕТЬЕГО «А»: АКТИВНОСТЬ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4462" y="1992923"/>
            <a:ext cx="11758245" cy="44899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АКТИВНОЕ СОТРУДНИЧЕСТВО СЕМЬИ И ШКОЛЫ.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 взаимодействии школы и семьи могут быть допущены ошибки, которые существенно снижают его результативность: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Ошибки, которые могут быть допущены родителями:</a:t>
            </a:r>
            <a:b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Несогласованность действий семьи и школы</a:t>
            </a: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Не позволяйте себе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обсуждать разногласия со школой в присутствии детей, допускать негативные высказывания в адрес учителей, демонстративно пренебрегать их рекомендациями, постоянно подчеркивать  позицию «есть вещи и важнее школы».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690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987674" y="742602"/>
            <a:ext cx="10578097" cy="6206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8553" y="1688124"/>
            <a:ext cx="1011701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Песня: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«В семье»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52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987674" y="742602"/>
            <a:ext cx="10578097" cy="6206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8553" y="1840524"/>
            <a:ext cx="101170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Видеоролик: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«ПРИГЛАСИ МЕНЯ, ПАПА, НА ВАЛЬС!»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691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987674" y="742602"/>
            <a:ext cx="10578097" cy="6206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1981" y="1851410"/>
            <a:ext cx="104301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Видеоролик: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</a:t>
            </a: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«Не разрушайте детские мечты!»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48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539" y="239363"/>
            <a:ext cx="10714892" cy="1108789"/>
          </a:xfrm>
        </p:spPr>
        <p:txBody>
          <a:bodyPr>
            <a:noAutofit/>
          </a:bodyPr>
          <a:lstStyle/>
          <a:p>
            <a:pPr lvl="0"/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 у  ребенка могут возникнуть</a:t>
            </a:r>
            <a:b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трудности? 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школе предъявляются новые требования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(внимательно слушать, не отвлекаться, подчиняться установленным правилам и порядку).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Появляются новые требования со стороны родителей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(изменение режима дня, появление самостоятельности в поведении, выполнение поручений по самообслуживанию).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входит в новые отношения со сверстниками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(ребенок начинает волноваться, сможет ли он учиться как все, будут ли дружить с ним ребята, не будут ли обижать его словами или действиями).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07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656494" y="1839245"/>
            <a:ext cx="3557846" cy="21817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9110" marR="193040" lvl="0" indent="0" algn="ctr" defTabSz="914400" rtl="0" eaLnBrk="1" fontAlgn="auto" latinLnBrk="0" hangingPunct="1">
              <a:lnSpc>
                <a:spcPct val="90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2C3C43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Первоклассники остаются очень эмоциональными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69224" y="535211"/>
            <a:ext cx="3424843" cy="22028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2C3C43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Обладают повышенной возбудимостью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2C3C4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14765" y="4355870"/>
            <a:ext cx="3424843" cy="22194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2C3C43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Поведение зависит от внешней ситуации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2C3C4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8294819" y="1839245"/>
            <a:ext cx="3275218" cy="22028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lvl="0" indent="0" algn="ctr">
              <a:buNone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утомляются 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бъект 11"/>
          <p:cNvSpPr txBox="1">
            <a:spLocks/>
          </p:cNvSpPr>
          <p:nvPr/>
        </p:nvSpPr>
        <p:spPr>
          <a:xfrm>
            <a:off x="7813321" y="4391866"/>
            <a:ext cx="3122818" cy="22194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2C3C43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2C3C43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Внимание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2C3C43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неустойчиво 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2C3C4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26" name="Picture 2" descr="ÐÐ°ÑÑÐ¸Ð½ÐºÐ¸ Ð¿Ð¾ Ð·Ð°Ð¿ÑÐ¾ÑÑ ÐºÐ°ÑÑÐ¸Ð½ÐºÐ¸ 1 ÐºÐ»Ð°ÑÑÐ½Ð¸Ðº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066" y="3176314"/>
            <a:ext cx="2036641" cy="307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2720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3425" y="371762"/>
            <a:ext cx="10428817" cy="762996"/>
          </a:xfrm>
        </p:spPr>
        <p:txBody>
          <a:bodyPr>
            <a:noAutofit/>
          </a:bodyPr>
          <a:lstStyle/>
          <a:p>
            <a:r>
              <a:rPr lang="ru-RU" sz="1400" b="1" dirty="0"/>
              <a:t>.</a:t>
            </a:r>
            <a:br>
              <a:rPr lang="ru-RU" sz="1400" dirty="0"/>
            </a:br>
            <a:r>
              <a:rPr lang="ru-RU" sz="1400" dirty="0"/>
              <a:t> </a:t>
            </a:r>
            <a:br>
              <a:rPr lang="ru-RU" sz="1400" dirty="0"/>
            </a:br>
            <a:r>
              <a:rPr lang="ru-RU" sz="1400" dirty="0"/>
              <a:t> </a:t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5508" y="1302496"/>
            <a:ext cx="2872155" cy="44552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Важнейшие компоненты родительских стратегий для родителей первоклассников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977663" y="1877177"/>
            <a:ext cx="2145323" cy="329565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ЗАКОН ТРЕХ «А»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22986" y="2672862"/>
            <a:ext cx="6838950" cy="17145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АВТОРИТЕТ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задача родителей: укрепление и развитие на новый уровень  авторитета родителей, формирование авторитета учителя, школы.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 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</a:b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3504" y="4751508"/>
            <a:ext cx="7908496" cy="195409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АКТИВНОСТЬ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задача родителей: установить тесный контакт с педагогом, согласовать требования, чтобы ребенок не пострадал от разногласий, прислушаться к советам, предложить помощь в организации праздников и общих дел — любое участие взрослых в школьной жизни пойдет на пользу ребенку, и тогда сын или дочь будут иметь повод гордиться своими родителями.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316222" y="753260"/>
            <a:ext cx="7317467" cy="15845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АДАПТАЦИЯ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РЕБЕНКА К ОБУЧЕНИЮ В ШКОЛЕ – задача родителей: оказать первокласснику моральную и эмоциональную  поддержку, помочь разобраться в непривычной обстановке.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</a:b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221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888719"/>
            <a:ext cx="10442828" cy="3500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 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400" b="1" i="0" u="none" strike="noStrike" kern="1200" cap="none" spc="0" normalizeH="0" baseline="0" noProof="0" dirty="0">
              <a:ln>
                <a:noFill/>
              </a:ln>
              <a:solidFill>
                <a:srgbClr val="375523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  <a:p>
            <a:pPr marL="499110" marR="191135" lvl="0" indent="0" algn="ctr" defTabSz="914400" rtl="0" eaLnBrk="1" fontAlgn="auto" latinLnBrk="0" hangingPunct="1">
              <a:lnSpc>
                <a:spcPct val="90000"/>
              </a:lnSpc>
              <a:spcBef>
                <a:spcPts val="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8247" y="394460"/>
            <a:ext cx="1173479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советы психолога родителям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АДАПТАЦИЯ РЕБЕНКА К ОБУЧЕНИЮ В ШКОЛЕ: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Первый совет: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Самое главное, что вам необходимо  дать своему ребенку — это ваше внимание.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Будьте терпеливы: внимательно выслушивайте его рассказы о школе, задавайте уточняющие вопросы.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Помните: то, что кажется вам не очень важным, для вашего сына или дочери может оказаться самым волнующим событием за весь день!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Слушая своего ребенка внимательно, вы сможете понять, в чем малышу нужна ваша помощь, о чем следует поговорить с учительницей, что реально происходит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 ребенком после того, как вы прощаетесь с ним у дверей школы.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Школьнику нужно внимание и мамы, и папы. Не забывайте выделять для него время, не обремененное домашними делами и просмотром телевизора.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Помните, что ребёнок больше всего нуждается в нашей любви тогда, когда он меньше всего её заслуживает.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429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900972" y="3342090"/>
            <a:ext cx="5251938" cy="2552621"/>
          </a:xfrm>
          <a:prstGeom prst="roundRect">
            <a:avLst>
              <a:gd name="adj" fmla="val 1161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9110" marR="193040" lvl="0" indent="0" algn="l" defTabSz="914400" rtl="0" eaLnBrk="1" fontAlgn="auto" latinLnBrk="0" hangingPunct="1">
              <a:lnSpc>
                <a:spcPct val="90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Отмечайте его успехи и не скупитесь на похвалу. </a:t>
            </a:r>
          </a:p>
          <a:p>
            <a:pPr marL="499110" marR="193040" lvl="0" indent="0" algn="l" defTabSz="914400" rtl="0" eaLnBrk="1" fontAlgn="auto" latinLnBrk="0" hangingPunct="1">
              <a:lnSpc>
                <a:spcPct val="90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каждой его работе обязательно найдите, за что можно было бы его похвалить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33356" y="704193"/>
            <a:ext cx="3707268" cy="22028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Поддержите в ребенке его стремление стать школьником, развивайте и поощряйте желание учиться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540624" y="4478217"/>
            <a:ext cx="5102631" cy="22194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Помните: похвала и эмоциональная поддержка («Молодец!», «Ты так хорошо справился!») способны заметно повысить интеллектуальные достижения ребенка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54A021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6731286" y="2061889"/>
            <a:ext cx="5005754" cy="22028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lvl="0" indent="0">
              <a:buNone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Выражайте свою искреннюю заинтересованность в школьных делах и заботах вашего ребенка.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714546">
            <a:off x="581607" y="329059"/>
            <a:ext cx="2133599" cy="2975245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Совет второй: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262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150" y="0"/>
            <a:ext cx="9156622" cy="58079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Совет третий</a:t>
            </a:r>
            <a:br>
              <a:rPr lang="ru-RU" dirty="0">
                <a:solidFill>
                  <a:schemeClr val="tx1"/>
                </a:solidFill>
              </a:rPr>
            </a:br>
            <a:br>
              <a:rPr lang="kk-KZ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9631" y="1611339"/>
            <a:ext cx="11547231" cy="7054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Обсудить с ребенком те правила и нормы, с которыми он встретился в школе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4874" y="2410608"/>
            <a:ext cx="11266516" cy="6283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Составьте вместе с ребенком распорядок дня, следите за его соблюдением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67610" y="3132340"/>
            <a:ext cx="11301045" cy="12906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 ребенка появились новые обязанности, которые требуют от него большей собранности, дисциплинированности – распорядок дня помогает правильно сочетать труд и отдых, привыкать к новым условиям жизни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0346" y="5627076"/>
            <a:ext cx="11184454" cy="11403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Контролировать продолжительность выполнения ребенком домашних заданий (в первом классе - 1-1,5 часа, включая чтение), а также время сна (сон должен составлять не менее 9-10 часов в сутки для полноценного отдыха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5854" y="4563687"/>
            <a:ext cx="10973438" cy="9280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90C226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Необходимо уменьшить количество (и отследить качество) просматриваемых телепрограмм и время игры на компьютере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2779382" y="379441"/>
            <a:ext cx="5930864" cy="1121085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Новый режим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92307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1431</Words>
  <Application>Microsoft Office PowerPoint</Application>
  <PresentationFormat>Широкоэкранный</PresentationFormat>
  <Paragraphs>141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Georgia</vt:lpstr>
      <vt:lpstr>Times New Roman</vt:lpstr>
      <vt:lpstr>Trebuchet MS</vt:lpstr>
      <vt:lpstr>Wingdings</vt:lpstr>
      <vt:lpstr>Wingdings 3</vt:lpstr>
      <vt:lpstr>Тема Office</vt:lpstr>
      <vt:lpstr>Аспект</vt:lpstr>
      <vt:lpstr>Презентация PowerPoint</vt:lpstr>
      <vt:lpstr>Презентация PowerPoint</vt:lpstr>
      <vt:lpstr>Презентация PowerPoint</vt:lpstr>
      <vt:lpstr>Почему  у  ребенка могут возникнуть                            трудности?  В школе предъявляются новые требования  (внимательно слушать, не отвлекаться, подчиняться установленным правилам и порядку). Появляются новые требования со стороны родителей (изменение режима дня, появление самостоятельности в поведении, выполнение поручений по самообслуживанию). Ребенок входит в новые отношения со сверстниками (ребенок начинает волноваться, сможет ли он учиться как все, будут ли дружить с ним ребята, не будут ли обижать его словами или действиями). </vt:lpstr>
      <vt:lpstr>Презентация PowerPoint</vt:lpstr>
      <vt:lpstr>.     </vt:lpstr>
      <vt:lpstr>Презентация PowerPoint</vt:lpstr>
      <vt:lpstr>Презентация PowerPoint</vt:lpstr>
      <vt:lpstr> Совет третий  </vt:lpstr>
      <vt:lpstr>?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Константин Аракелян</dc:creator>
  <cp:lastModifiedBy>Константин Аракелян</cp:lastModifiedBy>
  <cp:revision>3</cp:revision>
  <dcterms:created xsi:type="dcterms:W3CDTF">2022-09-07T08:24:21Z</dcterms:created>
  <dcterms:modified xsi:type="dcterms:W3CDTF">2022-09-16T05:45:52Z</dcterms:modified>
</cp:coreProperties>
</file>