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11"/>
  </p:handoutMasterIdLst>
  <p:sldIdLst>
    <p:sldId id="256" r:id="rId2"/>
    <p:sldId id="257" r:id="rId3"/>
    <p:sldId id="258" r:id="rId4"/>
    <p:sldId id="261" r:id="rId5"/>
    <p:sldId id="259" r:id="rId6"/>
    <p:sldId id="260" r:id="rId7"/>
    <p:sldId id="262" r:id="rId8"/>
    <p:sldId id="263" r:id="rId9"/>
    <p:sldId id="264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48"/>
    <a:srgbClr val="FAFAF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 horzBarState="maximized">
    <p:restoredLeft sz="15000" autoAdjust="0"/>
    <p:restoredTop sz="94660"/>
  </p:normalViewPr>
  <p:slideViewPr>
    <p:cSldViewPr snapToGrid="0">
      <p:cViewPr varScale="1">
        <p:scale>
          <a:sx n="88" d="100"/>
          <a:sy n="88" d="100"/>
        </p:scale>
        <p:origin x="936" y="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54" d="100"/>
          <a:sy n="54" d="100"/>
        </p:scale>
        <p:origin x="2820" y="7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Количество ДТП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Лист1!$A$2:$A$7</c:f>
              <c:numCache>
                <c:formatCode>General</c:formatCode>
                <c:ptCount val="6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  <c:pt idx="4">
                  <c:v>2020</c:v>
                </c:pt>
                <c:pt idx="5">
                  <c:v>2021</c:v>
                </c:pt>
              </c:numCache>
            </c:numRef>
          </c:cat>
          <c:val>
            <c:numRef>
              <c:f>Лист1!$B$2:$B$7</c:f>
              <c:numCache>
                <c:formatCode>General</c:formatCode>
                <c:ptCount val="6"/>
                <c:pt idx="0">
                  <c:v>99</c:v>
                </c:pt>
                <c:pt idx="1">
                  <c:v>88</c:v>
                </c:pt>
                <c:pt idx="2">
                  <c:v>106</c:v>
                </c:pt>
                <c:pt idx="3">
                  <c:v>95</c:v>
                </c:pt>
                <c:pt idx="4">
                  <c:v>70</c:v>
                </c:pt>
                <c:pt idx="5">
                  <c:v>92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Ранено 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Лист1!$A$2:$A$7</c:f>
              <c:numCache>
                <c:formatCode>General</c:formatCode>
                <c:ptCount val="6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  <c:pt idx="4">
                  <c:v>2020</c:v>
                </c:pt>
                <c:pt idx="5">
                  <c:v>2021</c:v>
                </c:pt>
              </c:numCache>
            </c:numRef>
          </c:cat>
          <c:val>
            <c:numRef>
              <c:f>Лист1!$C$2:$C$7</c:f>
              <c:numCache>
                <c:formatCode>General</c:formatCode>
                <c:ptCount val="6"/>
                <c:pt idx="0">
                  <c:v>102</c:v>
                </c:pt>
                <c:pt idx="1">
                  <c:v>88</c:v>
                </c:pt>
                <c:pt idx="2">
                  <c:v>104</c:v>
                </c:pt>
                <c:pt idx="3">
                  <c:v>95</c:v>
                </c:pt>
                <c:pt idx="4">
                  <c:v>73</c:v>
                </c:pt>
                <c:pt idx="5">
                  <c:v>93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Погибли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Лист1!$A$2:$A$7</c:f>
              <c:numCache>
                <c:formatCode>General</c:formatCode>
                <c:ptCount val="6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  <c:pt idx="4">
                  <c:v>2020</c:v>
                </c:pt>
                <c:pt idx="5">
                  <c:v>2021</c:v>
                </c:pt>
              </c:numCache>
            </c:numRef>
          </c:cat>
          <c:val>
            <c:numRef>
              <c:f>Лист1!$D$2:$D$7</c:f>
              <c:numCache>
                <c:formatCode>General</c:formatCode>
                <c:ptCount val="6"/>
                <c:pt idx="0">
                  <c:v>1</c:v>
                </c:pt>
                <c:pt idx="1">
                  <c:v>8</c:v>
                </c:pt>
                <c:pt idx="2">
                  <c:v>5</c:v>
                </c:pt>
                <c:pt idx="3">
                  <c:v>6</c:v>
                </c:pt>
                <c:pt idx="4">
                  <c:v>1</c:v>
                </c:pt>
                <c:pt idx="5">
                  <c:v>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453428464"/>
        <c:axId val="453441520"/>
      </c:barChart>
      <c:catAx>
        <c:axId val="45342846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453441520"/>
        <c:crosses val="autoZero"/>
        <c:auto val="1"/>
        <c:lblAlgn val="ctr"/>
        <c:lblOffset val="100"/>
        <c:noMultiLvlLbl val="0"/>
      </c:catAx>
      <c:valAx>
        <c:axId val="45344152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453428464"/>
        <c:crosses val="autoZero"/>
        <c:crossBetween val="between"/>
      </c:valAx>
    </c:plotArea>
    <c:legend>
      <c:legendPos val="r"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588D0DF-48D5-4684-8096-31748A7D21F7}" type="datetimeFigureOut">
              <a:rPr lang="ru-RU" smtClean="0"/>
              <a:pPr/>
              <a:t>08.09.2022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432C423-004B-4D5F-AD3F-0D2C021461D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6112055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pPr/>
              <a:t>08.09.2022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08740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pPr/>
              <a:t>08.09.2022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80041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4907757" y="365125"/>
            <a:ext cx="1478756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71488" y="365125"/>
            <a:ext cx="4321969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pPr/>
              <a:t>08.09.2022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270743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pPr/>
              <a:t>08.09.2022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442655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pPr/>
              <a:t>08.09.2022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595502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71487" y="1825625"/>
            <a:ext cx="2900363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3486150" y="1825625"/>
            <a:ext cx="2900363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pPr/>
              <a:t>08.09.2022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490839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pPr/>
              <a:t>08.09.2022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860005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pPr/>
              <a:t>08.09.2022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043509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pPr/>
              <a:t>08.09.2022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749205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pPr/>
              <a:t>08.09.2022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910129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pPr/>
              <a:t>08.09.2022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341405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AFAF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0BB889-9D34-4BBB-8EBF-7B432ADE08F0}" type="datetimeFigureOut">
              <a:rPr lang="ru-RU" smtClean="0"/>
              <a:pPr/>
              <a:t>08.09.2022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173F88-3387-453B-9303-AC0210B95CB8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7" name="Рисунок 6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7999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29971805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8" name="Заголовок 1"/>
          <p:cNvSpPr>
            <a:spLocks noGrp="1"/>
          </p:cNvSpPr>
          <p:nvPr>
            <p:ph type="ctrTitle"/>
          </p:nvPr>
        </p:nvSpPr>
        <p:spPr>
          <a:xfrm>
            <a:off x="2067696" y="2161698"/>
            <a:ext cx="5428735" cy="2005188"/>
          </a:xfrm>
        </p:spPr>
        <p:txBody>
          <a:bodyPr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kk-KZ" sz="3600" b="1" cap="all" spc="5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Жол қозғалыс қауіпсіздігінің </a:t>
            </a:r>
            <a:r>
              <a:rPr lang="kk-KZ" sz="3600" b="1" cap="all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қағидалары</a:t>
            </a:r>
            <a:endParaRPr lang="ru-RU" sz="3600" b="1" spc="50" dirty="0">
              <a:ln w="11430"/>
              <a:solidFill>
                <a:srgbClr val="00206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671724" y="5903089"/>
            <a:ext cx="3472276" cy="798653"/>
          </a:xfrm>
        </p:spPr>
        <p:txBody>
          <a:bodyPr>
            <a:noAutofit/>
          </a:bodyPr>
          <a:lstStyle/>
          <a:p>
            <a:pPr algn="just"/>
            <a:r>
              <a:rPr lang="ru-RU" sz="1400" dirty="0" err="1" smtClean="0">
                <a:ln w="12700">
                  <a:noFill/>
                  <a:prstDash val="solid"/>
                </a:ln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Мектепке</a:t>
            </a:r>
            <a:r>
              <a:rPr lang="ru-RU" sz="1400" dirty="0" smtClean="0">
                <a:ln w="12700">
                  <a:noFill/>
                  <a:prstDash val="solid"/>
                </a:ln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400" dirty="0" err="1" smtClean="0">
                <a:ln w="12700">
                  <a:noFill/>
                  <a:prstDash val="solid"/>
                </a:ln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дейінгі</a:t>
            </a:r>
            <a:r>
              <a:rPr lang="ru-RU" sz="1400" dirty="0" smtClean="0">
                <a:ln w="12700">
                  <a:noFill/>
                  <a:prstDash val="solid"/>
                </a:ln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400" dirty="0" err="1" smtClean="0">
                <a:ln w="12700">
                  <a:noFill/>
                  <a:prstDash val="solid"/>
                </a:ln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және бастауыш</a:t>
            </a:r>
            <a:r>
              <a:rPr lang="ru-RU" sz="1400" dirty="0" smtClean="0">
                <a:ln w="12700">
                  <a:noFill/>
                  <a:prstDash val="solid"/>
                </a:ln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400" dirty="0" err="1" smtClean="0">
                <a:ln w="12700">
                  <a:noFill/>
                  <a:prstDash val="solid"/>
                </a:ln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сынып</a:t>
            </a:r>
            <a:r>
              <a:rPr lang="ru-RU" sz="1400" dirty="0" smtClean="0">
                <a:ln w="12700">
                  <a:noFill/>
                  <a:prstDash val="solid"/>
                </a:ln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400" dirty="0" err="1" smtClean="0">
                <a:ln w="12700">
                  <a:noFill/>
                  <a:prstDash val="solid"/>
                </a:ln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балалары</a:t>
            </a:r>
            <a:r>
              <a:rPr lang="ru-RU" sz="1400" dirty="0" smtClean="0">
                <a:ln w="12700">
                  <a:noFill/>
                  <a:prstDash val="solid"/>
                </a:ln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400" dirty="0" err="1" smtClean="0">
                <a:ln w="12700">
                  <a:noFill/>
                  <a:prstDash val="solid"/>
                </a:ln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үшін Нұр-Сұлтан қаласы </a:t>
            </a:r>
            <a:r>
              <a:rPr lang="ru-RU" sz="1400" dirty="0" smtClean="0">
                <a:ln w="12700">
                  <a:noFill/>
                  <a:prstDash val="solid"/>
                </a:ln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ПБ ЖПҚБ ЮПБ мен </a:t>
            </a:r>
            <a:r>
              <a:rPr lang="ru-RU" sz="1400" dirty="0" err="1" smtClean="0">
                <a:ln w="12700">
                  <a:noFill/>
                  <a:prstDash val="solid"/>
                </a:ln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қайта жасаланыған</a:t>
            </a:r>
            <a:endParaRPr lang="ru-RU" sz="1400" dirty="0">
              <a:ln w="12700">
                <a:noFill/>
                <a:prstDash val="solid"/>
              </a:ln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3832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17761" y="154192"/>
            <a:ext cx="4897553" cy="795801"/>
          </a:xfrm>
        </p:spPr>
        <p:txBody>
          <a:bodyPr>
            <a:norm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kk-KZ" sz="4800" b="1" spc="50" dirty="0" smtClean="0">
                <a:ln w="11430"/>
                <a:solidFill>
                  <a:schemeClr val="accent5">
                    <a:lumMod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МАЗМҰНЫ</a:t>
            </a:r>
            <a:endParaRPr lang="ru-RU" sz="4800" b="1" spc="50" dirty="0">
              <a:ln w="11430"/>
              <a:solidFill>
                <a:schemeClr val="accent5">
                  <a:lumMod val="50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78" name="Group 2"/>
          <p:cNvGrpSpPr>
            <a:grpSpLocks/>
          </p:cNvGrpSpPr>
          <p:nvPr/>
        </p:nvGrpSpPr>
        <p:grpSpPr bwMode="auto">
          <a:xfrm>
            <a:off x="2133600" y="4659574"/>
            <a:ext cx="5105400" cy="555625"/>
            <a:chOff x="1248" y="1440"/>
            <a:chExt cx="3216" cy="350"/>
          </a:xfrm>
        </p:grpSpPr>
        <p:sp>
          <p:nvSpPr>
            <p:cNvPr id="79" name="Line 3"/>
            <p:cNvSpPr>
              <a:spLocks noChangeShapeType="1"/>
            </p:cNvSpPr>
            <p:nvPr/>
          </p:nvSpPr>
          <p:spPr bwMode="gray">
            <a:xfrm>
              <a:off x="1440" y="1790"/>
              <a:ext cx="3024" cy="0"/>
            </a:xfrm>
            <a:prstGeom prst="line">
              <a:avLst/>
            </a:prstGeom>
            <a:noFill/>
            <a:ln w="25400">
              <a:solidFill>
                <a:srgbClr val="969696"/>
              </a:solidFill>
              <a:prstDash val="sysDot"/>
              <a:round/>
              <a:headEnd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80" name="Rectangle 4"/>
            <p:cNvSpPr>
              <a:spLocks noChangeArrowheads="1"/>
            </p:cNvSpPr>
            <p:nvPr/>
          </p:nvSpPr>
          <p:spPr bwMode="gray">
            <a:xfrm rot="3419336">
              <a:off x="1261" y="1427"/>
              <a:ext cx="302" cy="328"/>
            </a:xfrm>
            <a:prstGeom prst="rect">
              <a:avLst/>
            </a:prstGeom>
            <a:gradFill rotWithShape="1">
              <a:gsLst>
                <a:gs pos="0">
                  <a:srgbClr val="FF7C80"/>
                </a:gs>
                <a:gs pos="100000">
                  <a:srgbClr val="FF7C80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9525">
              <a:miter lim="800000"/>
              <a:headEnd/>
              <a:tailEnd/>
            </a:ln>
            <a:effectLst/>
            <a:scene3d>
              <a:camera prst="legacyPerspectiveFront">
                <a:rot lat="0" lon="1500000" rev="0"/>
              </a:camera>
              <a:lightRig rig="legacyFlat4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FF7C80"/>
              </a:extrusionClr>
              <a:contourClr>
                <a:srgbClr val="FF7C80"/>
              </a:contourClr>
            </a:sp3d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flatTx/>
            </a:bodyPr>
            <a:lstStyle/>
            <a:p>
              <a:endParaRPr lang="ru-RU"/>
            </a:p>
          </p:txBody>
        </p:sp>
        <p:sp>
          <p:nvSpPr>
            <p:cNvPr id="81" name="Text Box 5"/>
            <p:cNvSpPr txBox="1">
              <a:spLocks noChangeArrowheads="1"/>
            </p:cNvSpPr>
            <p:nvPr/>
          </p:nvSpPr>
          <p:spPr bwMode="gray">
            <a:xfrm>
              <a:off x="1810" y="1492"/>
              <a:ext cx="2144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/>
              <a:r>
                <a:rPr lang="kk-KZ" dirty="0" smtClean="0">
                  <a:latin typeface="Times New Roman" pitchFamily="18" charset="0"/>
                  <a:cs typeface="Times New Roman" pitchFamily="18" charset="0"/>
                </a:rPr>
                <a:t>Бағдаршам және оның белгілері</a:t>
              </a:r>
              <a:endParaRPr lang="en-US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82" name="Text Box 6"/>
            <p:cNvSpPr txBox="1">
              <a:spLocks noChangeArrowheads="1"/>
            </p:cNvSpPr>
            <p:nvPr/>
          </p:nvSpPr>
          <p:spPr bwMode="gray">
            <a:xfrm>
              <a:off x="1296" y="1454"/>
              <a:ext cx="214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400" b="1"/>
                <a:t>4</a:t>
              </a:r>
            </a:p>
          </p:txBody>
        </p:sp>
      </p:grpSp>
      <p:grpSp>
        <p:nvGrpSpPr>
          <p:cNvPr id="83" name="Group 7"/>
          <p:cNvGrpSpPr>
            <a:grpSpLocks/>
          </p:cNvGrpSpPr>
          <p:nvPr/>
        </p:nvGrpSpPr>
        <p:grpSpPr bwMode="auto">
          <a:xfrm>
            <a:off x="2133600" y="2144974"/>
            <a:ext cx="5895981" cy="555625"/>
            <a:chOff x="1248" y="2030"/>
            <a:chExt cx="3714" cy="350"/>
          </a:xfrm>
        </p:grpSpPr>
        <p:sp>
          <p:nvSpPr>
            <p:cNvPr id="84" name="Line 8"/>
            <p:cNvSpPr>
              <a:spLocks noChangeShapeType="1"/>
            </p:cNvSpPr>
            <p:nvPr/>
          </p:nvSpPr>
          <p:spPr bwMode="gray">
            <a:xfrm>
              <a:off x="1440" y="2380"/>
              <a:ext cx="3024" cy="0"/>
            </a:xfrm>
            <a:prstGeom prst="line">
              <a:avLst/>
            </a:prstGeom>
            <a:noFill/>
            <a:ln w="25400">
              <a:solidFill>
                <a:srgbClr val="969696"/>
              </a:solidFill>
              <a:prstDash val="sysDot"/>
              <a:round/>
              <a:headEnd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85" name="Rectangle 9"/>
            <p:cNvSpPr>
              <a:spLocks noChangeArrowheads="1"/>
            </p:cNvSpPr>
            <p:nvPr/>
          </p:nvSpPr>
          <p:spPr bwMode="gray">
            <a:xfrm rot="3419336">
              <a:off x="1261" y="2017"/>
              <a:ext cx="302" cy="328"/>
            </a:xfrm>
            <a:prstGeom prst="rect">
              <a:avLst/>
            </a:prstGeom>
            <a:gradFill rotWithShape="1">
              <a:gsLst>
                <a:gs pos="0">
                  <a:srgbClr val="99CC00"/>
                </a:gs>
                <a:gs pos="100000">
                  <a:srgbClr val="99CC00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9525">
              <a:miter lim="800000"/>
              <a:headEnd/>
              <a:tailEnd/>
            </a:ln>
            <a:effectLst/>
            <a:scene3d>
              <a:camera prst="legacyPerspectiveFront">
                <a:rot lat="0" lon="1500000" rev="0"/>
              </a:camera>
              <a:lightRig rig="legacyFlat4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99CC00"/>
              </a:extrusionClr>
              <a:contourClr>
                <a:srgbClr val="99CC00"/>
              </a:contourClr>
            </a:sp3d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flatTx/>
            </a:bodyPr>
            <a:lstStyle/>
            <a:p>
              <a:endParaRPr lang="ru-RU"/>
            </a:p>
          </p:txBody>
        </p:sp>
        <p:sp>
          <p:nvSpPr>
            <p:cNvPr id="86" name="Text Box 10"/>
            <p:cNvSpPr txBox="1">
              <a:spLocks noChangeArrowheads="1"/>
            </p:cNvSpPr>
            <p:nvPr/>
          </p:nvSpPr>
          <p:spPr bwMode="gray">
            <a:xfrm>
              <a:off x="1760" y="2051"/>
              <a:ext cx="3202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/>
              <a:r>
                <a:rPr lang="ru-RU" dirty="0" err="1" smtClean="0">
                  <a:latin typeface="Times New Roman" pitchFamily="18" charset="0"/>
                  <a:cs typeface="Times New Roman" pitchFamily="18" charset="0"/>
                </a:rPr>
                <a:t>Жол</a:t>
              </a:r>
              <a:r>
                <a:rPr lang="ru-RU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ru-RU" dirty="0" err="1" smtClean="0">
                  <a:latin typeface="Times New Roman" pitchFamily="18" charset="0"/>
                  <a:cs typeface="Times New Roman" pitchFamily="18" charset="0"/>
                </a:rPr>
                <a:t>қауіпсіздігі белгілерін</a:t>
              </a:r>
              <a:r>
                <a:rPr lang="ru-RU" dirty="0" smtClean="0">
                  <a:latin typeface="Times New Roman" pitchFamily="18" charset="0"/>
                  <a:cs typeface="Times New Roman" pitchFamily="18" charset="0"/>
                </a:rPr>
                <a:t> не </a:t>
              </a:r>
              <a:r>
                <a:rPr lang="ru-RU" dirty="0" err="1" smtClean="0">
                  <a:latin typeface="Times New Roman" pitchFamily="18" charset="0"/>
                  <a:cs typeface="Times New Roman" pitchFamily="18" charset="0"/>
                </a:rPr>
                <a:t>үшін сақтау қажет</a:t>
              </a:r>
              <a:r>
                <a:rPr lang="ru-RU" dirty="0" smtClean="0"/>
                <a:t>?</a:t>
              </a:r>
              <a:endParaRPr lang="en-US" dirty="0"/>
            </a:p>
          </p:txBody>
        </p:sp>
        <p:sp>
          <p:nvSpPr>
            <p:cNvPr id="87" name="Text Box 11"/>
            <p:cNvSpPr txBox="1">
              <a:spLocks noChangeArrowheads="1"/>
            </p:cNvSpPr>
            <p:nvPr/>
          </p:nvSpPr>
          <p:spPr bwMode="gray">
            <a:xfrm>
              <a:off x="1296" y="2044"/>
              <a:ext cx="214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400" b="1"/>
                <a:t>1</a:t>
              </a:r>
            </a:p>
          </p:txBody>
        </p:sp>
      </p:grpSp>
      <p:grpSp>
        <p:nvGrpSpPr>
          <p:cNvPr id="88" name="Group 12"/>
          <p:cNvGrpSpPr>
            <a:grpSpLocks/>
          </p:cNvGrpSpPr>
          <p:nvPr/>
        </p:nvGrpSpPr>
        <p:grpSpPr bwMode="auto">
          <a:xfrm>
            <a:off x="2133600" y="2983174"/>
            <a:ext cx="5105408" cy="555625"/>
            <a:chOff x="1248" y="2640"/>
            <a:chExt cx="3216" cy="350"/>
          </a:xfrm>
        </p:grpSpPr>
        <p:sp>
          <p:nvSpPr>
            <p:cNvPr id="89" name="Line 13"/>
            <p:cNvSpPr>
              <a:spLocks noChangeShapeType="1"/>
            </p:cNvSpPr>
            <p:nvPr/>
          </p:nvSpPr>
          <p:spPr bwMode="gray">
            <a:xfrm>
              <a:off x="1440" y="2990"/>
              <a:ext cx="3024" cy="0"/>
            </a:xfrm>
            <a:prstGeom prst="line">
              <a:avLst/>
            </a:prstGeom>
            <a:noFill/>
            <a:ln w="25400">
              <a:solidFill>
                <a:srgbClr val="969696"/>
              </a:solidFill>
              <a:prstDash val="sysDot"/>
              <a:round/>
              <a:headEnd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90" name="Rectangle 14"/>
            <p:cNvSpPr>
              <a:spLocks noChangeArrowheads="1"/>
            </p:cNvSpPr>
            <p:nvPr/>
          </p:nvSpPr>
          <p:spPr bwMode="gray">
            <a:xfrm rot="3419336">
              <a:off x="1261" y="2627"/>
              <a:ext cx="302" cy="328"/>
            </a:xfrm>
            <a:prstGeom prst="rect">
              <a:avLst/>
            </a:prstGeom>
            <a:gradFill rotWithShape="1">
              <a:gsLst>
                <a:gs pos="0">
                  <a:srgbClr val="006699"/>
                </a:gs>
                <a:gs pos="100000">
                  <a:srgbClr val="006699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9525">
              <a:miter lim="800000"/>
              <a:headEnd/>
              <a:tailEnd/>
            </a:ln>
            <a:effectLst/>
            <a:scene3d>
              <a:camera prst="legacyPerspectiveFront">
                <a:rot lat="0" lon="1500000" rev="0"/>
              </a:camera>
              <a:lightRig rig="legacyFlat4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006699"/>
              </a:extrusionClr>
              <a:contourClr>
                <a:srgbClr val="006699"/>
              </a:contourClr>
            </a:sp3d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flatTx/>
            </a:bodyPr>
            <a:lstStyle/>
            <a:p>
              <a:endParaRPr lang="ru-RU"/>
            </a:p>
          </p:txBody>
        </p:sp>
        <p:sp>
          <p:nvSpPr>
            <p:cNvPr id="91" name="Text Box 15"/>
            <p:cNvSpPr txBox="1">
              <a:spLocks noChangeArrowheads="1"/>
            </p:cNvSpPr>
            <p:nvPr/>
          </p:nvSpPr>
          <p:spPr bwMode="gray">
            <a:xfrm>
              <a:off x="1743" y="2708"/>
              <a:ext cx="2024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/>
              <a:r>
                <a:rPr lang="ru-RU" dirty="0" err="1" smtClean="0">
                  <a:latin typeface="Times New Roman" pitchFamily="18" charset="0"/>
                  <a:cs typeface="Times New Roman" pitchFamily="18" charset="0"/>
                </a:rPr>
                <a:t>Жолдан</a:t>
              </a:r>
              <a:r>
                <a:rPr lang="ru-RU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ru-RU" dirty="0" err="1" smtClean="0">
                  <a:latin typeface="Times New Roman" pitchFamily="18" charset="0"/>
                  <a:cs typeface="Times New Roman" pitchFamily="18" charset="0"/>
                </a:rPr>
                <a:t>қалай дұрыс өту керек</a:t>
              </a:r>
              <a:endParaRPr lang="en-US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92" name="Text Box 16"/>
            <p:cNvSpPr txBox="1">
              <a:spLocks noChangeArrowheads="1"/>
            </p:cNvSpPr>
            <p:nvPr/>
          </p:nvSpPr>
          <p:spPr bwMode="gray">
            <a:xfrm>
              <a:off x="1296" y="2654"/>
              <a:ext cx="214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400" b="1"/>
                <a:t>2</a:t>
              </a:r>
            </a:p>
          </p:txBody>
        </p:sp>
      </p:grpSp>
      <p:grpSp>
        <p:nvGrpSpPr>
          <p:cNvPr id="93" name="Group 17"/>
          <p:cNvGrpSpPr>
            <a:grpSpLocks/>
          </p:cNvGrpSpPr>
          <p:nvPr/>
        </p:nvGrpSpPr>
        <p:grpSpPr bwMode="auto">
          <a:xfrm>
            <a:off x="2133600" y="3821374"/>
            <a:ext cx="5105400" cy="555625"/>
            <a:chOff x="1248" y="3230"/>
            <a:chExt cx="3216" cy="350"/>
          </a:xfrm>
        </p:grpSpPr>
        <p:sp>
          <p:nvSpPr>
            <p:cNvPr id="94" name="Line 18"/>
            <p:cNvSpPr>
              <a:spLocks noChangeShapeType="1"/>
            </p:cNvSpPr>
            <p:nvPr/>
          </p:nvSpPr>
          <p:spPr bwMode="gray">
            <a:xfrm>
              <a:off x="1441" y="3579"/>
              <a:ext cx="3023" cy="1"/>
            </a:xfrm>
            <a:prstGeom prst="line">
              <a:avLst/>
            </a:prstGeom>
            <a:noFill/>
            <a:ln w="25400">
              <a:solidFill>
                <a:srgbClr val="969696"/>
              </a:solidFill>
              <a:prstDash val="sysDot"/>
              <a:round/>
              <a:headEnd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95" name="Rectangle 19"/>
            <p:cNvSpPr>
              <a:spLocks noChangeArrowheads="1"/>
            </p:cNvSpPr>
            <p:nvPr/>
          </p:nvSpPr>
          <p:spPr bwMode="gray">
            <a:xfrm rot="3419336">
              <a:off x="1261" y="3217"/>
              <a:ext cx="302" cy="328"/>
            </a:xfrm>
            <a:prstGeom prst="rect">
              <a:avLst/>
            </a:prstGeom>
            <a:gradFill rotWithShape="1">
              <a:gsLst>
                <a:gs pos="0">
                  <a:srgbClr val="FF9933"/>
                </a:gs>
                <a:gs pos="100000">
                  <a:srgbClr val="FF9933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9525">
              <a:miter lim="800000"/>
              <a:headEnd/>
              <a:tailEnd/>
            </a:ln>
            <a:effectLst/>
            <a:scene3d>
              <a:camera prst="legacyPerspectiveFront">
                <a:rot lat="0" lon="1500000" rev="0"/>
              </a:camera>
              <a:lightRig rig="legacyFlat4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FF9933"/>
              </a:extrusionClr>
              <a:contourClr>
                <a:srgbClr val="FF9933"/>
              </a:contourClr>
            </a:sp3d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flatTx/>
            </a:bodyPr>
            <a:lstStyle/>
            <a:p>
              <a:endParaRPr lang="ru-RU"/>
            </a:p>
          </p:txBody>
        </p:sp>
        <p:sp>
          <p:nvSpPr>
            <p:cNvPr id="96" name="Text Box 20"/>
            <p:cNvSpPr txBox="1">
              <a:spLocks noChangeArrowheads="1"/>
            </p:cNvSpPr>
            <p:nvPr/>
          </p:nvSpPr>
          <p:spPr bwMode="gray">
            <a:xfrm>
              <a:off x="2256" y="3272"/>
              <a:ext cx="116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/>
              <a:endParaRPr lang="en-US" sz="2400" dirty="0"/>
            </a:p>
          </p:txBody>
        </p:sp>
        <p:sp>
          <p:nvSpPr>
            <p:cNvPr id="97" name="Text Box 21"/>
            <p:cNvSpPr txBox="1">
              <a:spLocks noChangeArrowheads="1"/>
            </p:cNvSpPr>
            <p:nvPr/>
          </p:nvSpPr>
          <p:spPr bwMode="gray">
            <a:xfrm>
              <a:off x="1296" y="3244"/>
              <a:ext cx="214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400" b="1"/>
                <a:t>3</a:t>
              </a:r>
            </a:p>
          </p:txBody>
        </p:sp>
      </p:grpSp>
      <p:grpSp>
        <p:nvGrpSpPr>
          <p:cNvPr id="98" name="Group 22"/>
          <p:cNvGrpSpPr>
            <a:grpSpLocks/>
          </p:cNvGrpSpPr>
          <p:nvPr/>
        </p:nvGrpSpPr>
        <p:grpSpPr bwMode="auto">
          <a:xfrm>
            <a:off x="2133600" y="5519999"/>
            <a:ext cx="5480057" cy="555625"/>
            <a:chOff x="1248" y="3230"/>
            <a:chExt cx="3452" cy="350"/>
          </a:xfrm>
        </p:grpSpPr>
        <p:sp>
          <p:nvSpPr>
            <p:cNvPr id="99" name="Line 23"/>
            <p:cNvSpPr>
              <a:spLocks noChangeShapeType="1"/>
            </p:cNvSpPr>
            <p:nvPr/>
          </p:nvSpPr>
          <p:spPr bwMode="gray">
            <a:xfrm>
              <a:off x="1440" y="3580"/>
              <a:ext cx="3024" cy="0"/>
            </a:xfrm>
            <a:prstGeom prst="line">
              <a:avLst/>
            </a:prstGeom>
            <a:noFill/>
            <a:ln w="25400">
              <a:solidFill>
                <a:srgbClr val="969696"/>
              </a:solidFill>
              <a:prstDash val="sysDot"/>
              <a:round/>
              <a:headEnd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00" name="Rectangle 24"/>
            <p:cNvSpPr>
              <a:spLocks noChangeArrowheads="1"/>
            </p:cNvSpPr>
            <p:nvPr/>
          </p:nvSpPr>
          <p:spPr bwMode="gray">
            <a:xfrm rot="3419336">
              <a:off x="1261" y="3217"/>
              <a:ext cx="302" cy="328"/>
            </a:xfrm>
            <a:prstGeom prst="rect">
              <a:avLst/>
            </a:prstGeom>
            <a:gradFill rotWithShape="1">
              <a:gsLst>
                <a:gs pos="0">
                  <a:srgbClr val="990099"/>
                </a:gs>
                <a:gs pos="100000">
                  <a:srgbClr val="990099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9525">
              <a:miter lim="800000"/>
              <a:headEnd/>
              <a:tailEnd/>
            </a:ln>
            <a:effectLst/>
            <a:scene3d>
              <a:camera prst="legacyPerspectiveFront">
                <a:rot lat="0" lon="1500000" rev="0"/>
              </a:camera>
              <a:lightRig rig="legacyFlat4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990099"/>
              </a:extrusionClr>
              <a:contourClr>
                <a:srgbClr val="990099"/>
              </a:contourClr>
            </a:sp3d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flatTx/>
            </a:bodyPr>
            <a:lstStyle/>
            <a:p>
              <a:endParaRPr lang="ru-RU"/>
            </a:p>
          </p:txBody>
        </p:sp>
        <p:sp>
          <p:nvSpPr>
            <p:cNvPr id="101" name="Text Box 25"/>
            <p:cNvSpPr txBox="1">
              <a:spLocks noChangeArrowheads="1"/>
            </p:cNvSpPr>
            <p:nvPr/>
          </p:nvSpPr>
          <p:spPr bwMode="gray">
            <a:xfrm>
              <a:off x="1799" y="3277"/>
              <a:ext cx="2901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/>
              <a:r>
                <a:rPr lang="ru-RU" dirty="0" err="1" smtClean="0">
                  <a:latin typeface="Times New Roman" pitchFamily="18" charset="0"/>
                  <a:cs typeface="Times New Roman" pitchFamily="18" charset="0"/>
                </a:rPr>
                <a:t>Жолда</a:t>
              </a:r>
              <a:r>
                <a:rPr lang="ru-RU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ru-RU" dirty="0" err="1" smtClean="0">
                  <a:latin typeface="Times New Roman" pitchFamily="18" charset="0"/>
                  <a:cs typeface="Times New Roman" pitchFamily="18" charset="0"/>
                </a:rPr>
                <a:t>өз қауіпсіздігімізді қалай сақтау керек</a:t>
              </a:r>
              <a:endParaRPr lang="en-US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02" name="Text Box 26"/>
            <p:cNvSpPr txBox="1">
              <a:spLocks noChangeArrowheads="1"/>
            </p:cNvSpPr>
            <p:nvPr/>
          </p:nvSpPr>
          <p:spPr bwMode="gray">
            <a:xfrm>
              <a:off x="1296" y="3244"/>
              <a:ext cx="214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400" b="1"/>
                <a:t>5</a:t>
              </a:r>
            </a:p>
          </p:txBody>
        </p:sp>
      </p:grpSp>
      <p:sp>
        <p:nvSpPr>
          <p:cNvPr id="28" name="Прямоугольник 27"/>
          <p:cNvSpPr/>
          <p:nvPr/>
        </p:nvSpPr>
        <p:spPr>
          <a:xfrm>
            <a:off x="2916195" y="3889585"/>
            <a:ext cx="552226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Жолдан</a:t>
            </a:r>
            <a:r>
              <a:rPr lang="ru-RU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өту кезінде</a:t>
            </a:r>
            <a:r>
              <a:rPr lang="ru-RU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қауіпсіздік қағидаларының алдын</a:t>
            </a:r>
            <a:r>
              <a:rPr lang="ru-RU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алу</a:t>
            </a:r>
            <a:endParaRPr lang="en-US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24252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5126" y="134467"/>
            <a:ext cx="7886700" cy="1325563"/>
          </a:xfrm>
        </p:spPr>
        <p:txBody>
          <a:bodyPr>
            <a:normAutofit/>
          </a:bodyPr>
          <a:lstStyle/>
          <a:p>
            <a:pPr algn="ctr"/>
            <a:r>
              <a:rPr lang="ru-RU" b="1" dirty="0" err="1" smtClean="0">
                <a:solidFill>
                  <a:schemeClr val="accent5">
                    <a:lumMod val="75000"/>
                  </a:schemeClr>
                </a:solidFill>
              </a:rPr>
              <a:t>Жол</a:t>
            </a:r>
            <a:r>
              <a:rPr lang="ru-RU" b="1" dirty="0" smtClean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ru-RU" b="1" dirty="0" err="1" smtClean="0">
                <a:solidFill>
                  <a:schemeClr val="accent5">
                    <a:lumMod val="75000"/>
                  </a:schemeClr>
                </a:solidFill>
              </a:rPr>
              <a:t>қауіпсіздігі белгілерін</a:t>
            </a:r>
            <a:r>
              <a:rPr lang="ru-RU" b="1" dirty="0" smtClean="0">
                <a:solidFill>
                  <a:schemeClr val="accent5">
                    <a:lumMod val="75000"/>
                  </a:schemeClr>
                </a:solidFill>
              </a:rPr>
              <a:t> не </a:t>
            </a:r>
            <a:r>
              <a:rPr lang="ru-RU" b="1" dirty="0" err="1" smtClean="0">
                <a:solidFill>
                  <a:schemeClr val="accent5">
                    <a:lumMod val="75000"/>
                  </a:schemeClr>
                </a:solidFill>
              </a:rPr>
              <a:t>үшін сақтау қажет</a:t>
            </a:r>
            <a:r>
              <a:rPr lang="ru-RU" b="1" dirty="0" smtClean="0">
                <a:solidFill>
                  <a:schemeClr val="accent5">
                    <a:lumMod val="75000"/>
                  </a:schemeClr>
                </a:solidFill>
              </a:rPr>
              <a:t>?</a:t>
            </a:r>
            <a:endParaRPr lang="ru-RU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graphicFrame>
        <p:nvGraphicFramePr>
          <p:cNvPr id="3" name="Диаграмма 2"/>
          <p:cNvGraphicFramePr/>
          <p:nvPr/>
        </p:nvGraphicFramePr>
        <p:xfrm>
          <a:off x="1079157" y="3525794"/>
          <a:ext cx="7570572" cy="297317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741404" y="1548713"/>
            <a:ext cx="7974227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err="1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Жыл</a:t>
            </a:r>
            <a:r>
              <a:rPr lang="ru-RU" sz="2000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сайын</a:t>
            </a:r>
            <a:r>
              <a:rPr lang="ru-RU" sz="2000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жол</a:t>
            </a:r>
            <a:r>
              <a:rPr lang="ru-RU" sz="2000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көлік оқиғалары нәтижесінен көпшілік балалар</a:t>
            </a:r>
            <a:r>
              <a:rPr lang="ru-RU" sz="2000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дене</a:t>
            </a:r>
            <a:r>
              <a:rPr lang="ru-RU" sz="2000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жарақатын алады</a:t>
            </a:r>
            <a:r>
              <a:rPr lang="ru-RU" sz="2000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және қайтыс болады</a:t>
            </a:r>
            <a:r>
              <a:rPr lang="ru-RU" sz="2000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000" dirty="0" err="1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Төмендегі графикте</a:t>
            </a:r>
            <a:r>
              <a:rPr lang="ru-RU" sz="2000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соңғы жылдарда</a:t>
            </a:r>
            <a:r>
              <a:rPr lang="ru-RU" sz="2000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қанша жағдай орын</a:t>
            </a:r>
            <a:r>
              <a:rPr lang="ru-RU" sz="2000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алғанын көруге болады</a:t>
            </a:r>
            <a:r>
              <a:rPr lang="ru-RU" sz="2000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000" dirty="0" err="1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Жол</a:t>
            </a:r>
            <a:r>
              <a:rPr lang="ru-RU" sz="2000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көлік оқиғаларының санын</a:t>
            </a:r>
            <a:r>
              <a:rPr lang="ru-RU" sz="2000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төмендету үшін бірнеше</a:t>
            </a:r>
            <a:r>
              <a:rPr lang="ru-RU" sz="2000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маңызды қағидаларды сақтасаңыздар жеткілікті</a:t>
            </a:r>
            <a:r>
              <a:rPr lang="ru-RU" sz="2000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ctr"/>
            <a:r>
              <a:rPr lang="ru-RU" sz="2000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Жолда</a:t>
            </a:r>
            <a:r>
              <a:rPr lang="ru-RU" sz="2000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сақ болыңыздар</a:t>
            </a:r>
            <a:r>
              <a:rPr lang="ru-RU" sz="2000" b="1" cap="all" dirty="0" err="1" smtClean="0">
                <a:solidFill>
                  <a:schemeClr val="accent5">
                    <a:lumMod val="50000"/>
                  </a:schemeClr>
                </a:solidFill>
                <a:cs typeface="Arial" pitchFamily="34" charset="0"/>
              </a:rPr>
              <a:t>!</a:t>
            </a:r>
            <a:r>
              <a:rPr lang="ru-RU" sz="2000" b="1" cap="all" dirty="0" smtClean="0">
                <a:solidFill>
                  <a:schemeClr val="accent5">
                    <a:lumMod val="50000"/>
                  </a:schemeClr>
                </a:solidFill>
                <a:cs typeface="Arial" pitchFamily="34" charset="0"/>
              </a:rPr>
              <a:t> </a:t>
            </a:r>
            <a:endParaRPr lang="ru-RU" sz="2000" b="1" cap="all" dirty="0">
              <a:solidFill>
                <a:schemeClr val="accent5">
                  <a:lumMod val="50000"/>
                </a:schemeClr>
              </a:solidFill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1553" y="276356"/>
            <a:ext cx="7886700" cy="695709"/>
          </a:xfrm>
        </p:spPr>
        <p:txBody>
          <a:bodyPr>
            <a:normAutofit/>
          </a:bodyPr>
          <a:lstStyle/>
          <a:p>
            <a:pPr algn="ctr"/>
            <a:r>
              <a:rPr lang="ru-RU" sz="3300" b="1" dirty="0" err="1" smtClean="0">
                <a:solidFill>
                  <a:schemeClr val="accent1">
                    <a:lumMod val="50000"/>
                  </a:schemeClr>
                </a:solidFill>
              </a:rPr>
              <a:t>Жолдан</a:t>
            </a:r>
            <a:r>
              <a:rPr lang="ru-RU" sz="3300" b="1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3300" b="1" dirty="0" err="1" smtClean="0">
                <a:solidFill>
                  <a:schemeClr val="accent1">
                    <a:lumMod val="50000"/>
                  </a:schemeClr>
                </a:solidFill>
              </a:rPr>
              <a:t>қалай дұрыс өту керек</a:t>
            </a:r>
            <a:endParaRPr lang="ru-RU" sz="33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2050" name="AutoShape 2" descr="Дорожная разметка 1.14.1 и разметка 1.14.2 | Пдд онлайн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051" name="Picture 3" descr="C:\Users\Пользователь\Desktop\Без названия (1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48703" y="4464908"/>
            <a:ext cx="2541631" cy="2240691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3352799" y="1696995"/>
            <a:ext cx="5634681" cy="48710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defTabSz="685800">
              <a:lnSpc>
                <a:spcPct val="90000"/>
              </a:lnSpc>
              <a:spcBef>
                <a:spcPts val="750"/>
              </a:spcBef>
            </a:pPr>
            <a:r>
              <a:rPr lang="ru-RU" sz="2800" dirty="0" err="1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Жолдың көше жағына өту үшін нақты өту орындары</a:t>
            </a:r>
            <a:r>
              <a:rPr lang="ru-RU" sz="2800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бар </a:t>
            </a:r>
            <a:r>
              <a:rPr lang="ru-RU" sz="2800" dirty="0" err="1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және олар</a:t>
            </a:r>
            <a:r>
              <a:rPr lang="ru-RU" sz="2800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жаяу</a:t>
            </a:r>
            <a:r>
              <a:rPr lang="ru-RU" sz="2800" b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жүргіншілер жолағы </a:t>
            </a:r>
            <a:r>
              <a:rPr lang="ru-RU" sz="2800" dirty="0" err="1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деп</a:t>
            </a:r>
            <a:r>
              <a:rPr lang="ru-RU" sz="2800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аталады</a:t>
            </a:r>
            <a:r>
              <a:rPr lang="ru-RU" sz="2800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800" dirty="0" err="1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Олар</a:t>
            </a:r>
            <a:r>
              <a:rPr lang="ru-RU" sz="2800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«</a:t>
            </a:r>
            <a:r>
              <a:rPr lang="ru-RU" sz="2800" b="1" dirty="0" err="1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жаяу</a:t>
            </a:r>
            <a:r>
              <a:rPr lang="ru-RU" sz="2800" b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жүргіншілер жолағы»</a:t>
            </a:r>
            <a:r>
              <a:rPr lang="ru-RU" sz="2800" dirty="0" err="1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белгісімен</a:t>
            </a:r>
            <a:r>
              <a:rPr lang="ru-RU" sz="2800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белгіленген</a:t>
            </a:r>
            <a:r>
              <a:rPr lang="ru-RU" sz="2800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lvl="0" algn="just" defTabSz="685800">
              <a:lnSpc>
                <a:spcPct val="90000"/>
              </a:lnSpc>
              <a:spcBef>
                <a:spcPts val="750"/>
              </a:spcBef>
            </a:pPr>
            <a:endParaRPr lang="ru-RU" sz="2800" dirty="0" smtClean="0">
              <a:solidFill>
                <a:schemeClr val="accent5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just" defTabSz="685800">
              <a:lnSpc>
                <a:spcPct val="90000"/>
              </a:lnSpc>
              <a:spcBef>
                <a:spcPts val="750"/>
              </a:spcBef>
            </a:pPr>
            <a:endParaRPr lang="ru-RU" sz="2800" dirty="0" smtClean="0">
              <a:solidFill>
                <a:schemeClr val="accent5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just" defTabSz="685800">
              <a:lnSpc>
                <a:spcPct val="90000"/>
              </a:lnSpc>
              <a:spcBef>
                <a:spcPts val="750"/>
              </a:spcBef>
            </a:pPr>
            <a:r>
              <a:rPr lang="ru-RU" sz="2800" dirty="0" err="1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және </a:t>
            </a:r>
            <a:r>
              <a:rPr lang="ru-RU" sz="2800" b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зебра</a:t>
            </a:r>
            <a:r>
              <a:rPr lang="ru-RU" sz="2800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сызықтарымен сызылған</a:t>
            </a:r>
            <a:r>
              <a:rPr lang="ru-RU" sz="2800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lvl="0" algn="just" defTabSz="685800">
              <a:lnSpc>
                <a:spcPct val="90000"/>
              </a:lnSpc>
              <a:spcBef>
                <a:spcPts val="750"/>
              </a:spcBef>
            </a:pPr>
            <a:endParaRPr lang="ru-RU" sz="2800" dirty="0" smtClean="0">
              <a:solidFill>
                <a:schemeClr val="accent5">
                  <a:lumMod val="50000"/>
                </a:schemeClr>
              </a:solidFill>
            </a:endParaRPr>
          </a:p>
          <a:p>
            <a:pPr lvl="0" algn="just" defTabSz="685800">
              <a:lnSpc>
                <a:spcPct val="90000"/>
              </a:lnSpc>
              <a:spcBef>
                <a:spcPts val="750"/>
              </a:spcBef>
            </a:pPr>
            <a:r>
              <a:rPr lang="ru-RU" sz="2800" b="1" dirty="0" smtClean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ru-RU" sz="2400" b="1" dirty="0" smtClean="0">
                <a:solidFill>
                  <a:schemeClr val="accent5">
                    <a:lumMod val="50000"/>
                  </a:schemeClr>
                </a:solidFill>
              </a:rPr>
              <a:t>                                                        </a:t>
            </a:r>
          </a:p>
        </p:txBody>
      </p:sp>
      <p:pic>
        <p:nvPicPr>
          <p:cNvPr id="2052" name="Picture 4" descr="C:\Users\Пользователь\Desktop\Без названия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36606" y="1845276"/>
            <a:ext cx="2553730" cy="2240691"/>
          </a:xfrm>
          <a:prstGeom prst="rect">
            <a:avLst/>
          </a:prstGeom>
          <a:noFill/>
        </p:spPr>
      </p:pic>
      <p:sp>
        <p:nvSpPr>
          <p:cNvPr id="11" name="Выгнутая вверх стрелка 10"/>
          <p:cNvSpPr/>
          <p:nvPr/>
        </p:nvSpPr>
        <p:spPr>
          <a:xfrm rot="10800000">
            <a:off x="2784387" y="4036540"/>
            <a:ext cx="4321365" cy="823783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2" name="Выгнутая вверх стрелка 11"/>
          <p:cNvSpPr/>
          <p:nvPr/>
        </p:nvSpPr>
        <p:spPr>
          <a:xfrm rot="9729808">
            <a:off x="2905366" y="5964195"/>
            <a:ext cx="2663411" cy="783700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90831" y="257390"/>
            <a:ext cx="7900087" cy="862956"/>
          </a:xfrm>
        </p:spPr>
        <p:txBody>
          <a:bodyPr>
            <a:noAutofit/>
          </a:bodyPr>
          <a:lstStyle/>
          <a:p>
            <a:r>
              <a:rPr lang="ru-RU" sz="3300" b="1" dirty="0" err="1" smtClean="0">
                <a:solidFill>
                  <a:schemeClr val="accent5">
                    <a:lumMod val="50000"/>
                  </a:schemeClr>
                </a:solidFill>
              </a:rPr>
              <a:t>Жолдан</a:t>
            </a:r>
            <a:r>
              <a:rPr lang="ru-RU" sz="3300" b="1" dirty="0" smtClean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ru-RU" sz="3300" b="1" dirty="0" err="1" smtClean="0">
                <a:solidFill>
                  <a:schemeClr val="accent5">
                    <a:lumMod val="50000"/>
                  </a:schemeClr>
                </a:solidFill>
              </a:rPr>
              <a:t>өту кезінде</a:t>
            </a:r>
            <a:r>
              <a:rPr lang="ru-RU" sz="3300" b="1" dirty="0" smtClean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ru-RU" sz="3300" b="1" dirty="0" err="1" smtClean="0">
                <a:solidFill>
                  <a:schemeClr val="accent5">
                    <a:lumMod val="50000"/>
                  </a:schemeClr>
                </a:solidFill>
              </a:rPr>
              <a:t>қауіпсіздік қағидаларының алдын</a:t>
            </a:r>
            <a:r>
              <a:rPr lang="ru-RU" sz="3300" b="1" dirty="0" smtClean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ru-RU" sz="3300" b="1" dirty="0" err="1" smtClean="0">
                <a:solidFill>
                  <a:schemeClr val="accent5">
                    <a:lumMod val="50000"/>
                  </a:schemeClr>
                </a:solidFill>
              </a:rPr>
              <a:t>алу</a:t>
            </a:r>
            <a:endParaRPr lang="ru-RU" sz="33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561968" y="1935891"/>
            <a:ext cx="6417275" cy="4596715"/>
          </a:xfrm>
        </p:spPr>
        <p:txBody>
          <a:bodyPr>
            <a:noAutofit/>
          </a:bodyPr>
          <a:lstStyle/>
          <a:p>
            <a:pPr algn="just">
              <a:lnSpc>
                <a:spcPct val="100000"/>
              </a:lnSpc>
              <a:spcBef>
                <a:spcPts val="0"/>
              </a:spcBef>
            </a:pPr>
            <a:r>
              <a:rPr lang="ru-RU" sz="2000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1.Кез </a:t>
            </a:r>
            <a:r>
              <a:rPr lang="ru-RU" sz="2000" dirty="0" err="1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келген</a:t>
            </a:r>
            <a:r>
              <a:rPr lang="ru-RU" sz="2000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жолдан</a:t>
            </a:r>
            <a:r>
              <a:rPr lang="ru-RU" sz="2000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өту барысында</a:t>
            </a:r>
            <a:r>
              <a:rPr lang="ru-RU" sz="2000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тротуар </a:t>
            </a:r>
            <a:r>
              <a:rPr lang="ru-RU" sz="2000" dirty="0" err="1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шетіне</a:t>
            </a:r>
            <a:r>
              <a:rPr lang="ru-RU" sz="2000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тоқта</a:t>
            </a:r>
            <a:r>
              <a:rPr lang="ru-RU" sz="2000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</a:pPr>
            <a:endParaRPr lang="ru-RU" sz="2000" dirty="0" smtClean="0">
              <a:solidFill>
                <a:schemeClr val="accent5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100000"/>
              </a:lnSpc>
              <a:spcBef>
                <a:spcPts val="0"/>
              </a:spcBef>
            </a:pPr>
            <a:r>
              <a:rPr lang="ru-RU" sz="2000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2.Содан </a:t>
            </a:r>
            <a:r>
              <a:rPr lang="ru-RU" sz="2000" dirty="0" err="1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соң солға қарау және жақын жерде</a:t>
            </a:r>
            <a:r>
              <a:rPr lang="ru-RU" sz="2000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көлік жоқ екендігіне</a:t>
            </a:r>
            <a:r>
              <a:rPr lang="ru-RU" sz="2000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көз жеткізу</a:t>
            </a:r>
            <a:r>
              <a:rPr lang="ru-RU" sz="2000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қажет</a:t>
            </a:r>
            <a:r>
              <a:rPr lang="ru-RU" sz="2000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000" dirty="0" err="1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Жақын жердегі</a:t>
            </a:r>
            <a:r>
              <a:rPr lang="ru-RU" sz="2000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көліктердің сеннен</a:t>
            </a:r>
            <a:r>
              <a:rPr lang="ru-RU" sz="2000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қауіпсіз қашықтықта екендігіне</a:t>
            </a:r>
            <a:r>
              <a:rPr lang="ru-RU" sz="2000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қол жеткізіп</a:t>
            </a:r>
            <a:r>
              <a:rPr lang="ru-RU" sz="2000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болған соң жолдан</a:t>
            </a:r>
            <a:r>
              <a:rPr lang="ru-RU" sz="2000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өтуді </a:t>
            </a:r>
            <a:r>
              <a:rPr lang="ru-RU" sz="2000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баста.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</a:pPr>
            <a:endParaRPr lang="ru-RU" sz="2000" dirty="0" smtClean="0">
              <a:solidFill>
                <a:schemeClr val="accent5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100000"/>
              </a:lnSpc>
              <a:spcBef>
                <a:spcPts val="0"/>
              </a:spcBef>
            </a:pPr>
            <a:r>
              <a:rPr lang="ru-RU" sz="2000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3.Жолдан тез, </a:t>
            </a:r>
            <a:r>
              <a:rPr lang="ru-RU" sz="2000" dirty="0" err="1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бірақ тыныш</a:t>
            </a:r>
            <a:r>
              <a:rPr lang="ru-RU" sz="2000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өту керектігін</a:t>
            </a:r>
            <a:r>
              <a:rPr lang="ru-RU" sz="2000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есте</a:t>
            </a:r>
            <a:r>
              <a:rPr lang="ru-RU" sz="2000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сақта.</a:t>
            </a:r>
            <a:r>
              <a:rPr lang="ru-RU" sz="2000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Жүгірудің қажеті жоқ!</a:t>
            </a:r>
            <a:r>
              <a:rPr lang="ru-RU" sz="2000" b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Жүгіру барысында</a:t>
            </a:r>
            <a:r>
              <a:rPr lang="ru-RU" sz="2000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айналадағы ортаның қалай өзгеруін ұғыну қиын.</a:t>
            </a:r>
            <a:endParaRPr lang="ru-RU" sz="2000" dirty="0" smtClean="0">
              <a:solidFill>
                <a:schemeClr val="accent5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100000"/>
              </a:lnSpc>
              <a:spcBef>
                <a:spcPts val="0"/>
              </a:spcBef>
            </a:pPr>
            <a:endParaRPr lang="ru-RU" sz="2000" dirty="0"/>
          </a:p>
        </p:txBody>
      </p:sp>
      <p:pic>
        <p:nvPicPr>
          <p:cNvPr id="1026" name="Picture 2" descr="C:\Users\Пользователь\Desktop\Без названия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7829" y="2603286"/>
            <a:ext cx="2114550" cy="25371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60622" y="207963"/>
            <a:ext cx="6858000" cy="1044188"/>
          </a:xfrm>
        </p:spPr>
        <p:txBody>
          <a:bodyPr>
            <a:normAutofit/>
          </a:bodyPr>
          <a:lstStyle/>
          <a:p>
            <a:r>
              <a:rPr lang="ru-RU" sz="3300" b="1" dirty="0" err="1" smtClean="0">
                <a:solidFill>
                  <a:schemeClr val="accent5">
                    <a:lumMod val="50000"/>
                  </a:schemeClr>
                </a:solidFill>
              </a:rPr>
              <a:t>Жолдан</a:t>
            </a:r>
            <a:r>
              <a:rPr lang="ru-RU" sz="3300" b="1" dirty="0" smtClean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ru-RU" sz="3300" b="1" dirty="0" err="1" smtClean="0">
                <a:solidFill>
                  <a:schemeClr val="accent5">
                    <a:lumMod val="50000"/>
                  </a:schemeClr>
                </a:solidFill>
              </a:rPr>
              <a:t>өту кезінде</a:t>
            </a:r>
            <a:r>
              <a:rPr lang="ru-RU" sz="3300" b="1" dirty="0" smtClean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ru-RU" sz="3300" b="1" dirty="0" err="1" smtClean="0">
                <a:solidFill>
                  <a:schemeClr val="accent5">
                    <a:lumMod val="50000"/>
                  </a:schemeClr>
                </a:solidFill>
              </a:rPr>
              <a:t>қауіпсіздік қағидаларының алдын</a:t>
            </a:r>
            <a:r>
              <a:rPr lang="ru-RU" sz="3300" b="1" dirty="0" smtClean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ru-RU" sz="3300" b="1" dirty="0" err="1" smtClean="0">
                <a:solidFill>
                  <a:schemeClr val="accent5">
                    <a:lumMod val="50000"/>
                  </a:schemeClr>
                </a:solidFill>
              </a:rPr>
              <a:t>алу</a:t>
            </a:r>
            <a:endParaRPr lang="ru-RU" sz="33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11893" y="1688756"/>
            <a:ext cx="5560540" cy="4819136"/>
          </a:xfrm>
        </p:spPr>
        <p:txBody>
          <a:bodyPr>
            <a:normAutofit fontScale="70000" lnSpcReduction="20000"/>
          </a:bodyPr>
          <a:lstStyle/>
          <a:p>
            <a:pPr algn="just"/>
            <a:endParaRPr lang="ru-RU" sz="2800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algn="just"/>
            <a:r>
              <a:rPr lang="ru-RU" sz="2800" dirty="0" err="1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4.Жолдың ортасына</a:t>
            </a:r>
            <a:r>
              <a:rPr lang="ru-RU" sz="28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келген</a:t>
            </a:r>
            <a:r>
              <a:rPr lang="ru-RU" sz="28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кезде</a:t>
            </a:r>
            <a:r>
              <a:rPr lang="ru-RU" sz="28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міндетті</a:t>
            </a:r>
            <a:r>
              <a:rPr lang="ru-RU" sz="28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түрде </a:t>
            </a:r>
            <a:r>
              <a:rPr lang="ru-RU" sz="2800" b="1" dirty="0" err="1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оңға </a:t>
            </a:r>
            <a:r>
              <a:rPr lang="ru-RU" sz="2800" dirty="0" err="1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қара.</a:t>
            </a:r>
            <a:r>
              <a:rPr lang="ru-RU" sz="28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Жақын жерде</a:t>
            </a:r>
            <a:r>
              <a:rPr lang="ru-RU" sz="28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көліктің жоқтығына көз жеткізіп</a:t>
            </a:r>
            <a:r>
              <a:rPr lang="ru-RU" sz="28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жүруді әрі қарай жалғастыр.</a:t>
            </a:r>
            <a:endParaRPr lang="ru-RU" sz="2800" dirty="0" smtClean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2800" dirty="0" smtClean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8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5. </a:t>
            </a:r>
            <a:r>
              <a:rPr lang="ru-RU" sz="2800" dirty="0" err="1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Егер</a:t>
            </a:r>
            <a:r>
              <a:rPr lang="ru-RU" sz="28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сен </a:t>
            </a:r>
            <a:r>
              <a:rPr lang="ru-RU" sz="2800" dirty="0" err="1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жолдың ортасына</a:t>
            </a:r>
            <a:r>
              <a:rPr lang="ru-RU" sz="28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жеткен</a:t>
            </a:r>
            <a:r>
              <a:rPr lang="ru-RU" sz="28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кезде</a:t>
            </a:r>
            <a:r>
              <a:rPr lang="ru-RU" sz="28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оң жақта алыс</a:t>
            </a:r>
            <a:r>
              <a:rPr lang="ru-RU" sz="28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емес</a:t>
            </a:r>
            <a:r>
              <a:rPr lang="ru-RU" sz="28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жерде</a:t>
            </a:r>
            <a:r>
              <a:rPr lang="ru-RU" sz="28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көліктің келе</a:t>
            </a:r>
            <a:r>
              <a:rPr lang="ru-RU" sz="28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жатқанын көрсең </a:t>
            </a:r>
            <a:r>
              <a:rPr lang="ru-RU" sz="28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2800" b="1" dirty="0" err="1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тоқта</a:t>
            </a:r>
            <a:r>
              <a:rPr lang="ru-RU" sz="28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!</a:t>
            </a:r>
            <a:r>
              <a:rPr lang="ru-RU" sz="28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Жүгіруге тырыспа</a:t>
            </a:r>
            <a:r>
              <a:rPr lang="ru-RU" sz="28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800" dirty="0" err="1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барлық көлікті өткіз.</a:t>
            </a:r>
            <a:endParaRPr lang="ru-RU" sz="2800" dirty="0" smtClean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2800" dirty="0" smtClean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800" dirty="0" err="1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6.Тротуардың қисық бұрышымен емес</a:t>
            </a:r>
            <a:r>
              <a:rPr lang="ru-RU" sz="28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800" dirty="0" err="1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тік</a:t>
            </a:r>
            <a:r>
              <a:rPr lang="ru-RU" sz="28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бұрышымен өт.</a:t>
            </a:r>
            <a:endParaRPr lang="ru-RU" sz="2800" dirty="0" smtClean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3100" b="1" dirty="0" smtClean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3100" b="1" dirty="0" err="1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Және ең бастысы</a:t>
            </a:r>
            <a:r>
              <a:rPr lang="ru-RU" sz="31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algn="just"/>
            <a:r>
              <a:rPr lang="ru-RU" sz="3100" b="1" dirty="0" err="1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Жодан</a:t>
            </a:r>
            <a:r>
              <a:rPr lang="ru-RU" sz="31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100" b="1" dirty="0" err="1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өтуде барлық уақытта өте сақ </a:t>
            </a:r>
            <a:r>
              <a:rPr lang="ru-RU" sz="31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бол!</a:t>
            </a:r>
            <a:endParaRPr lang="ru-RU" sz="3100" dirty="0" smtClean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2600" dirty="0" smtClean="0"/>
          </a:p>
          <a:p>
            <a:endParaRPr lang="ru-RU" sz="2600" dirty="0"/>
          </a:p>
        </p:txBody>
      </p:sp>
      <p:pic>
        <p:nvPicPr>
          <p:cNvPr id="3073" name="Picture 1" descr="C:\Users\Пользователь\Desktop\Без названия (2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328462" y="2693774"/>
            <a:ext cx="2533650" cy="239721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06267" y="276356"/>
            <a:ext cx="7886700" cy="786326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300" b="1" dirty="0" smtClean="0">
                <a:solidFill>
                  <a:schemeClr val="accent1">
                    <a:lumMod val="50000"/>
                  </a:schemeClr>
                </a:solidFill>
              </a:rPr>
              <a:t>БАҒДАРШАМ ЖӘНЕ ОНЫҢ БЕЛГІЛЕРІ</a:t>
            </a:r>
            <a:endParaRPr lang="ru-RU" sz="33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72996" y="1227438"/>
            <a:ext cx="7076302" cy="5156886"/>
          </a:xfrm>
        </p:spPr>
        <p:txBody>
          <a:bodyPr>
            <a:noAutofit/>
          </a:bodyPr>
          <a:lstStyle/>
          <a:p>
            <a:pPr algn="just"/>
            <a:r>
              <a:rPr lang="ru-RU" dirty="0" err="1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Бағдаршамда жасыл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сары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қызыл және ақшыл түстер қолданылады.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just"/>
            <a:r>
              <a:rPr lang="ru-RU" dirty="0" err="1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Бағдаршам домалақ белгілерімен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жасыл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стрелкасы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бар </a:t>
            </a:r>
            <a:r>
              <a:rPr lang="ru-RU" dirty="0" err="1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бір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немесе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екі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қосымша секцияларға ие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ru-RU" b="1" dirty="0" err="1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Бағдаршамның домалақ белгілерімен</a:t>
            </a: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келесідей</a:t>
            </a: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белгілері</a:t>
            </a: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бар:</a:t>
            </a:r>
          </a:p>
          <a:p>
            <a:pPr algn="just"/>
            <a:r>
              <a:rPr lang="ru-RU" sz="18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ЖАСЫЛ </a:t>
            </a:r>
            <a:r>
              <a:rPr lang="ru-RU" sz="1800" b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белгі</a:t>
            </a:r>
            <a:r>
              <a:rPr lang="ru-RU" sz="18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1800" b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қозғалысқа рұқсат етеді</a:t>
            </a:r>
            <a:r>
              <a:rPr lang="ru-RU" sz="18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algn="just"/>
            <a:r>
              <a:rPr lang="ru-RU" dirty="0" err="1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Жасыл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жанатын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белгі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қозғалысқа рұқсат береді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және онықң әрекет ету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уақытының бітіуінен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және тиым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салу </a:t>
            </a:r>
            <a:r>
              <a:rPr lang="ru-RU" dirty="0" err="1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белгісінің қосылатынын хабардар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етеді</a:t>
            </a:r>
            <a:r>
              <a:rPr lang="ru-RU" sz="18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algn="just"/>
            <a:r>
              <a:rPr lang="ru-RU" sz="1800" b="1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САРЫ </a:t>
            </a:r>
            <a:r>
              <a:rPr lang="ru-RU" sz="1800" b="1" dirty="0" err="1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белгі</a:t>
            </a:r>
            <a:r>
              <a:rPr lang="ru-RU" sz="1800" b="1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b="1" dirty="0" err="1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жүруге тиым</a:t>
            </a:r>
            <a:r>
              <a:rPr lang="ru-RU" sz="1800" b="1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b="1" dirty="0" err="1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салады</a:t>
            </a:r>
            <a:r>
              <a:rPr lang="ru-RU" sz="1800" b="1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b="1" dirty="0" err="1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және келесі</a:t>
            </a:r>
            <a:r>
              <a:rPr lang="ru-RU" sz="1800" b="1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b="1" dirty="0" err="1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белгінің ауысатынын</a:t>
            </a:r>
            <a:r>
              <a:rPr lang="ru-RU" sz="1800" b="1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b="1" dirty="0" err="1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хабардар</a:t>
            </a:r>
            <a:r>
              <a:rPr lang="ru-RU" sz="1800" b="1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b="1" dirty="0" err="1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етеді</a:t>
            </a:r>
            <a:r>
              <a:rPr lang="ru-RU" sz="1800" b="1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sz="1800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algn="just"/>
            <a:r>
              <a:rPr lang="ru-RU" sz="18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Сары </a:t>
            </a:r>
            <a:r>
              <a:rPr lang="ru-RU" dirty="0" err="1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белгі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қозғалуға рұқсат береді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және реттелмейтін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қиылыс және жаяу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жүргінші жолағы 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бар </a:t>
            </a:r>
            <a:r>
              <a:rPr lang="ru-RU" dirty="0" err="1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екенін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қауіпсіздікті ескертеді</a:t>
            </a:r>
            <a:r>
              <a:rPr lang="ru-RU" sz="18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algn="just"/>
            <a:r>
              <a:rPr lang="ru-RU" sz="1800" b="1" dirty="0" smtClean="0">
                <a:solidFill>
                  <a:srgbClr val="FF0048"/>
                </a:solidFill>
                <a:latin typeface="Times New Roman" pitchFamily="18" charset="0"/>
                <a:cs typeface="Times New Roman" pitchFamily="18" charset="0"/>
              </a:rPr>
              <a:t>ҚЫЗЫЛ </a:t>
            </a:r>
            <a:r>
              <a:rPr lang="ru-RU" sz="1800" b="1" dirty="0" err="1" smtClean="0">
                <a:solidFill>
                  <a:srgbClr val="FF0048"/>
                </a:solidFill>
                <a:latin typeface="Times New Roman" pitchFamily="18" charset="0"/>
                <a:cs typeface="Times New Roman" pitchFamily="18" charset="0"/>
              </a:rPr>
              <a:t>белгі</a:t>
            </a:r>
            <a:r>
              <a:rPr lang="ru-RU" sz="18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800" dirty="0" err="1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сонымен</a:t>
            </a:r>
            <a:r>
              <a:rPr lang="ru-RU" sz="18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қатар тиым</a:t>
            </a:r>
            <a:r>
              <a:rPr lang="ru-RU" sz="18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салатын</a:t>
            </a:r>
            <a:r>
              <a:rPr lang="ru-RU" sz="18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белгі</a:t>
            </a:r>
            <a:r>
              <a:rPr lang="ru-RU" sz="18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ru-RU" dirty="0"/>
          </a:p>
        </p:txBody>
      </p:sp>
      <p:pic>
        <p:nvPicPr>
          <p:cNvPr id="20483" name="Picture 3" descr="C:\Users\Пользователь\Desktop\Без названия (3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53275" y="1317413"/>
            <a:ext cx="1990725" cy="2422566"/>
          </a:xfrm>
          <a:prstGeom prst="rect">
            <a:avLst/>
          </a:prstGeom>
          <a:noFill/>
        </p:spPr>
      </p:pic>
      <p:pic>
        <p:nvPicPr>
          <p:cNvPr id="20484" name="Picture 4" descr="C:\Users\Пользователь\Desktop\Без названия (4)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356389" y="4077730"/>
            <a:ext cx="1787611" cy="225716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26524" y="315055"/>
            <a:ext cx="6858000" cy="862956"/>
          </a:xfrm>
        </p:spPr>
        <p:txBody>
          <a:bodyPr>
            <a:normAutofit fontScale="90000"/>
          </a:bodyPr>
          <a:lstStyle/>
          <a:p>
            <a:r>
              <a:rPr lang="ru-RU" sz="3300" b="1" dirty="0" err="1" smtClean="0">
                <a:solidFill>
                  <a:srgbClr val="0070C0"/>
                </a:solidFill>
              </a:rPr>
              <a:t>Жолда</a:t>
            </a:r>
            <a:r>
              <a:rPr lang="ru-RU" sz="3300" b="1" dirty="0" smtClean="0">
                <a:solidFill>
                  <a:srgbClr val="0070C0"/>
                </a:solidFill>
              </a:rPr>
              <a:t> </a:t>
            </a:r>
            <a:r>
              <a:rPr lang="ru-RU" sz="3300" b="1" dirty="0" err="1" smtClean="0">
                <a:solidFill>
                  <a:srgbClr val="0070C0"/>
                </a:solidFill>
              </a:rPr>
              <a:t>өз қауіпсіздігімізді қалай сақтауымыз керек</a:t>
            </a:r>
            <a:endParaRPr lang="ru-RU" sz="3300" b="1" dirty="0">
              <a:solidFill>
                <a:srgbClr val="0070C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55373" y="1573427"/>
            <a:ext cx="4044777" cy="4942703"/>
          </a:xfrm>
        </p:spPr>
        <p:txBody>
          <a:bodyPr>
            <a:normAutofit fontScale="55000" lnSpcReduction="20000"/>
          </a:bodyPr>
          <a:lstStyle/>
          <a:p>
            <a:pPr algn="just"/>
            <a:endParaRPr lang="ru-RU" sz="3800" dirty="0" smtClean="0">
              <a:solidFill>
                <a:srgbClr val="0070C0"/>
              </a:solidFill>
            </a:endParaRPr>
          </a:p>
          <a:p>
            <a:pPr algn="just"/>
            <a:r>
              <a:rPr lang="ru-RU" sz="38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1.Әрқашан Жол</a:t>
            </a:r>
            <a:r>
              <a:rPr lang="ru-RU" sz="3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8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жүру ережесін</a:t>
            </a:r>
            <a:r>
              <a:rPr lang="ru-RU" sz="3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8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сақтауға және басқаларға үйретуге</a:t>
            </a:r>
            <a:endParaRPr lang="ru-RU" sz="3800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3800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38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2.Жарық шағылыстыратын киімді</a:t>
            </a:r>
            <a:r>
              <a:rPr lang="ru-RU" sz="3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кию, </a:t>
            </a:r>
            <a:r>
              <a:rPr lang="ru-RU" sz="38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себебі</a:t>
            </a:r>
            <a:r>
              <a:rPr lang="ru-RU" sz="3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8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ол</a:t>
            </a:r>
            <a:r>
              <a:rPr lang="ru-RU" sz="3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8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сені</a:t>
            </a:r>
            <a:r>
              <a:rPr lang="ru-RU" sz="3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8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жүргізушіге көрінетін етеді</a:t>
            </a:r>
            <a:endParaRPr lang="ru-RU" sz="3800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3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3.Жол </a:t>
            </a:r>
            <a:r>
              <a:rPr lang="ru-RU" sz="38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жүріс бөлігінде ойнамау</a:t>
            </a:r>
            <a:r>
              <a:rPr lang="ru-RU" sz="3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38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себебі</a:t>
            </a:r>
            <a:r>
              <a:rPr lang="ru-RU" sz="3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8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жол</a:t>
            </a:r>
            <a:r>
              <a:rPr lang="ru-RU" sz="3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8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балалар</a:t>
            </a:r>
            <a:r>
              <a:rPr lang="ru-RU" sz="3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8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ойнайтын</a:t>
            </a:r>
            <a:r>
              <a:rPr lang="ru-RU" sz="3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8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жер</a:t>
            </a:r>
            <a:r>
              <a:rPr lang="ru-RU" sz="3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8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емес</a:t>
            </a:r>
            <a:r>
              <a:rPr lang="ru-RU" sz="3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endParaRPr lang="ru-RU" sz="3800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3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4.Жолдан </a:t>
            </a:r>
            <a:r>
              <a:rPr lang="ru-RU" sz="38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өткен кезде</a:t>
            </a:r>
            <a:r>
              <a:rPr lang="ru-RU" sz="3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8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зейінділік</a:t>
            </a:r>
            <a:r>
              <a:rPr lang="ru-RU" sz="3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8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және қырағылықты сақтау</a:t>
            </a:r>
            <a:r>
              <a:rPr lang="ru-RU" sz="3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38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өзге заттарға көңіл аудармау</a:t>
            </a:r>
            <a:r>
              <a:rPr lang="ru-RU" sz="3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38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құлаққаптар</a:t>
            </a:r>
            <a:r>
              <a:rPr lang="ru-RU" sz="3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, капюшон </a:t>
            </a:r>
            <a:r>
              <a:rPr lang="ru-RU" sz="38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және басқа </a:t>
            </a:r>
            <a:r>
              <a:rPr lang="ru-RU" sz="3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да </a:t>
            </a:r>
            <a:r>
              <a:rPr lang="ru-RU" sz="38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есту</a:t>
            </a:r>
            <a:r>
              <a:rPr lang="ru-RU" sz="3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мен </a:t>
            </a:r>
            <a:r>
              <a:rPr lang="ru-RU" sz="38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көруді шектейтін</a:t>
            </a:r>
            <a:r>
              <a:rPr lang="ru-RU" sz="3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8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заттарды</a:t>
            </a:r>
            <a:r>
              <a:rPr lang="ru-RU" sz="3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8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кимеу</a:t>
            </a:r>
            <a:r>
              <a:rPr lang="ru-RU" sz="3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endParaRPr lang="ru-RU" sz="2900" dirty="0" smtClean="0">
              <a:solidFill>
                <a:srgbClr val="0070C0"/>
              </a:solidFill>
            </a:endParaRPr>
          </a:p>
          <a:p>
            <a:pPr algn="just"/>
            <a:endParaRPr lang="ru-RU" dirty="0" smtClean="0"/>
          </a:p>
          <a:p>
            <a:pPr algn="just"/>
            <a:endParaRPr lang="ru-RU" dirty="0" smtClean="0"/>
          </a:p>
          <a:p>
            <a:pPr algn="just"/>
            <a:endParaRPr lang="ru-RU" dirty="0" smtClean="0"/>
          </a:p>
          <a:p>
            <a:pPr algn="just"/>
            <a:endParaRPr lang="ru-RU" dirty="0"/>
          </a:p>
        </p:txBody>
      </p:sp>
      <p:pic>
        <p:nvPicPr>
          <p:cNvPr id="21510" name="Picture 6" descr="C:\Users\Пользователь\Desktop\image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207092" y="1829445"/>
            <a:ext cx="2660044" cy="2182382"/>
          </a:xfrm>
          <a:prstGeom prst="rect">
            <a:avLst/>
          </a:prstGeom>
          <a:noFill/>
        </p:spPr>
      </p:pic>
      <p:pic>
        <p:nvPicPr>
          <p:cNvPr id="21511" name="Picture 7" descr="C:\Users\Пользователь\Desktop\Без названия (9)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55741" y="4333103"/>
            <a:ext cx="2662881" cy="186818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42833" y="2688196"/>
            <a:ext cx="7886700" cy="1325563"/>
          </a:xfrm>
        </p:spPr>
        <p:txBody>
          <a:bodyPr>
            <a:normAutofit/>
          </a:bodyPr>
          <a:lstStyle/>
          <a:p>
            <a:pPr algn="ctr"/>
            <a:r>
              <a:rPr lang="ru-RU" sz="4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НАЗАРЛАРЫҢЫЗҒА РАҚМЕТ</a:t>
            </a:r>
            <a:r>
              <a:rPr lang="ru-RU" sz="4000" b="1" dirty="0" smtClean="0">
                <a:solidFill>
                  <a:srgbClr val="0070C0"/>
                </a:solidFill>
              </a:rPr>
              <a:t>!</a:t>
            </a:r>
            <a:endParaRPr lang="ru-RU" sz="4000" b="1" dirty="0">
              <a:solidFill>
                <a:srgbClr val="0070C0"/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783</TotalTime>
  <Words>450</Words>
  <Application>Microsoft Office PowerPoint</Application>
  <PresentationFormat>Экран (4:3)</PresentationFormat>
  <Paragraphs>60</Paragraphs>
  <Slides>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4" baseType="lpstr">
      <vt:lpstr>Arial</vt:lpstr>
      <vt:lpstr>Calibri</vt:lpstr>
      <vt:lpstr>Calibri Light</vt:lpstr>
      <vt:lpstr>Times New Roman</vt:lpstr>
      <vt:lpstr>Тема Office</vt:lpstr>
      <vt:lpstr>Жол қозғалыс қауіпсіздігінің қағидалары</vt:lpstr>
      <vt:lpstr>МАЗМҰНЫ</vt:lpstr>
      <vt:lpstr>Жол қауіпсіздігі белгілерін не үшін сақтау қажет?</vt:lpstr>
      <vt:lpstr>Жолдан қалай дұрыс өту керек</vt:lpstr>
      <vt:lpstr>Жолдан өту кезінде қауіпсіздік қағидаларының алдын алу</vt:lpstr>
      <vt:lpstr>Жолдан өту кезінде қауіпсіздік қағидаларының алдын алу</vt:lpstr>
      <vt:lpstr>БАҒДАРШАМ ЖӘНЕ ОНЫҢ БЕЛГІЛЕРІ</vt:lpstr>
      <vt:lpstr>Жолда өз қауіпсіздігімізді қалай сақтауымыз керек</vt:lpstr>
      <vt:lpstr>НАЗАРЛАРЫҢЫЗҒА РАҚМЕТ!</vt:lpstr>
    </vt:vector>
  </TitlesOfParts>
  <Company>SPecialiST RePack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Name of  presentation</dc:title>
  <dc:creator>Павел</dc:creator>
  <cp:lastModifiedBy>ASUS</cp:lastModifiedBy>
  <cp:revision>138</cp:revision>
  <dcterms:created xsi:type="dcterms:W3CDTF">2014-11-21T11:00:06Z</dcterms:created>
  <dcterms:modified xsi:type="dcterms:W3CDTF">2022-09-08T17:46:26Z</dcterms:modified>
</cp:coreProperties>
</file>